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64" r:id="rId3"/>
    <p:sldId id="273" r:id="rId4"/>
    <p:sldId id="262" r:id="rId5"/>
    <p:sldId id="278" r:id="rId6"/>
    <p:sldId id="279" r:id="rId7"/>
    <p:sldId id="283" r:id="rId8"/>
    <p:sldId id="284" r:id="rId9"/>
    <p:sldId id="281" r:id="rId10"/>
    <p:sldId id="282" r:id="rId11"/>
    <p:sldId id="277" r:id="rId12"/>
    <p:sldId id="265" r:id="rId13"/>
    <p:sldId id="267" r:id="rId14"/>
    <p:sldId id="276" r:id="rId15"/>
    <p:sldId id="266" r:id="rId16"/>
    <p:sldId id="275" r:id="rId17"/>
    <p:sldId id="268" r:id="rId18"/>
    <p:sldId id="286" r:id="rId19"/>
    <p:sldId id="287" r:id="rId20"/>
    <p:sldId id="269" r:id="rId21"/>
    <p:sldId id="274" r:id="rId22"/>
    <p:sldId id="285" r:id="rId23"/>
    <p:sldId id="272" r:id="rId24"/>
  </p:sldIdLst>
  <p:sldSz cx="12192000" cy="6858000"/>
  <p:notesSz cx="6858000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4866"/>
    <a:srgbClr val="1A83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21"/>
    <p:restoredTop sz="96283" autoAdjust="0"/>
  </p:normalViewPr>
  <p:slideViewPr>
    <p:cSldViewPr snapToGrid="0">
      <p:cViewPr varScale="1">
        <p:scale>
          <a:sx n="70" d="100"/>
          <a:sy n="70" d="100"/>
        </p:scale>
        <p:origin x="115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00" d="100"/>
          <a:sy n="100" d="100"/>
        </p:scale>
        <p:origin x="3552" y="-2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B3B10646-3DD5-F522-3431-EE38ABAACB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56393F2-8271-631F-76CF-54910A1CA9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77650-54A1-4522-AC37-33105B96637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504007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9639FB-A615-4F63-BF1A-83AC5B05FE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570358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9639FB-A615-4F63-BF1A-83AC5B05FE0B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6852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7" Type="http://schemas.openxmlformats.org/officeDocument/2006/relationships/image" Target="../media/image32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1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7" Type="http://schemas.openxmlformats.org/officeDocument/2006/relationships/image" Target="../media/image30.sv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9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7" Type="http://schemas.openxmlformats.org/officeDocument/2006/relationships/image" Target="../media/image32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1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7" Type="http://schemas.openxmlformats.org/officeDocument/2006/relationships/image" Target="../media/image32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1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7" Type="http://schemas.openxmlformats.org/officeDocument/2006/relationships/image" Target="../media/image40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9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4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3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0.svg"/><Relationship Id="rId4" Type="http://schemas.openxmlformats.org/officeDocument/2006/relationships/image" Target="../media/image49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2.svg"/><Relationship Id="rId4" Type="http://schemas.openxmlformats.org/officeDocument/2006/relationships/image" Target="../media/image51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4.svg"/><Relationship Id="rId4" Type="http://schemas.openxmlformats.org/officeDocument/2006/relationships/image" Target="../media/image5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6.svg"/><Relationship Id="rId4" Type="http://schemas.openxmlformats.org/officeDocument/2006/relationships/image" Target="../media/image55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8.svg"/><Relationship Id="rId4" Type="http://schemas.openxmlformats.org/officeDocument/2006/relationships/image" Target="../media/image5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C27D0C-E593-1609-035C-3C58A3F51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51301"/>
            <a:ext cx="9144000" cy="2387600"/>
          </a:xfrm>
        </p:spPr>
        <p:txBody>
          <a:bodyPr anchor="b"/>
          <a:lstStyle>
            <a:lvl1pPr algn="l">
              <a:defRPr sz="6000"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FDB0781-1843-8ACA-6BA6-A915AD647C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77290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pic>
        <p:nvPicPr>
          <p:cNvPr id="8" name="Obraz 7" descr="Obraz zawierający symbol, godło, logo&#10;&#10;Opis wygenerowany automatycznie">
            <a:extLst>
              <a:ext uri="{FF2B5EF4-FFF2-40B4-BE49-F238E27FC236}">
                <a16:creationId xmlns:a16="http://schemas.microsoft.com/office/drawing/2014/main" id="{9C5363C4-0AB8-1A38-832A-D2C208417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73913"/>
          <a:stretch/>
        </p:blipFill>
        <p:spPr>
          <a:xfrm>
            <a:off x="7228400" y="537332"/>
            <a:ext cx="993913" cy="1181100"/>
          </a:xfrm>
          <a:prstGeom prst="rect">
            <a:avLst/>
          </a:prstGeom>
        </p:spPr>
      </p:pic>
      <p:pic>
        <p:nvPicPr>
          <p:cNvPr id="9" name="Obraz 8" descr="Obraz zawierający symbol, godło, logo&#10;&#10;Opis wygenerowany automatycznie">
            <a:extLst>
              <a:ext uri="{FF2B5EF4-FFF2-40B4-BE49-F238E27FC236}">
                <a16:creationId xmlns:a16="http://schemas.microsoft.com/office/drawing/2014/main" id="{F7A19BA3-F05B-FB58-069B-0F5537049D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435" t="69086"/>
          <a:stretch/>
        </p:blipFill>
        <p:spPr>
          <a:xfrm>
            <a:off x="9228482" y="1344128"/>
            <a:ext cx="2879035" cy="365125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D8891059-859B-2095-724A-C12793AC46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1750" t="7507" r="3804"/>
          <a:stretch/>
        </p:blipFill>
        <p:spPr>
          <a:xfrm>
            <a:off x="8228441" y="584122"/>
            <a:ext cx="993913" cy="1076480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931D986E-3A8F-0E4D-7F29-4D083A8CB0C2}"/>
              </a:ext>
            </a:extLst>
          </p:cNvPr>
          <p:cNvSpPr txBox="1"/>
          <p:nvPr userDrawn="1"/>
        </p:nvSpPr>
        <p:spPr>
          <a:xfrm>
            <a:off x="9224397" y="786455"/>
            <a:ext cx="1987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>
                <a:latin typeface="+mj-lt"/>
                <a:cs typeface="Calibri" panose="020F0502020204030204" pitchFamily="34" charset="0"/>
              </a:rPr>
              <a:t>Główny Inspektorat</a:t>
            </a:r>
          </a:p>
          <a:p>
            <a:r>
              <a:rPr lang="pl-PL" dirty="0">
                <a:latin typeface="+mj-lt"/>
                <a:cs typeface="Calibri" panose="020F0502020204030204" pitchFamily="34" charset="0"/>
              </a:rPr>
              <a:t>Weterynarii</a:t>
            </a:r>
          </a:p>
        </p:txBody>
      </p:sp>
      <p:pic>
        <p:nvPicPr>
          <p:cNvPr id="6" name="Grafika 5" descr="Kod QR kontur">
            <a:extLst>
              <a:ext uri="{FF2B5EF4-FFF2-40B4-BE49-F238E27FC236}">
                <a16:creationId xmlns:a16="http://schemas.microsoft.com/office/drawing/2014/main" id="{1D7F4F77-3220-EBD9-9CFF-56F2087AF66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67999" y="5314605"/>
            <a:ext cx="1713671" cy="1713671"/>
          </a:xfrm>
          <a:prstGeom prst="rect">
            <a:avLst/>
          </a:prstGeom>
        </p:spPr>
      </p:pic>
      <p:pic>
        <p:nvPicPr>
          <p:cNvPr id="13" name="Grafika 12" descr="Kod QR kontur">
            <a:extLst>
              <a:ext uri="{FF2B5EF4-FFF2-40B4-BE49-F238E27FC236}">
                <a16:creationId xmlns:a16="http://schemas.microsoft.com/office/drawing/2014/main" id="{1FED678C-9212-ADAC-F4FD-BADFD8B822B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61198" y="5314604"/>
            <a:ext cx="1713671" cy="1713671"/>
          </a:xfrm>
          <a:prstGeom prst="rect">
            <a:avLst/>
          </a:prstGeom>
        </p:spPr>
      </p:pic>
      <p:pic>
        <p:nvPicPr>
          <p:cNvPr id="14" name="Grafika 13" descr="Kod QR kontur">
            <a:extLst>
              <a:ext uri="{FF2B5EF4-FFF2-40B4-BE49-F238E27FC236}">
                <a16:creationId xmlns:a16="http://schemas.microsoft.com/office/drawing/2014/main" id="{1B87103D-AEFB-90F4-AA12-85F65F4E254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67998" y="3960157"/>
            <a:ext cx="1713671" cy="1713671"/>
          </a:xfrm>
          <a:prstGeom prst="rect">
            <a:avLst/>
          </a:prstGeom>
        </p:spPr>
      </p:pic>
      <p:pic>
        <p:nvPicPr>
          <p:cNvPr id="15" name="Grafika 14" descr="Kod QR kontur">
            <a:extLst>
              <a:ext uri="{FF2B5EF4-FFF2-40B4-BE49-F238E27FC236}">
                <a16:creationId xmlns:a16="http://schemas.microsoft.com/office/drawing/2014/main" id="{53466724-CE07-A391-4C0B-EF0B1947F07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-189672" y="-186981"/>
            <a:ext cx="1713671" cy="1713671"/>
          </a:xfrm>
          <a:prstGeom prst="rect">
            <a:avLst/>
          </a:prstGeom>
        </p:spPr>
      </p:pic>
      <p:pic>
        <p:nvPicPr>
          <p:cNvPr id="16" name="Grafika 15" descr="Kod QR kontur">
            <a:extLst>
              <a:ext uri="{FF2B5EF4-FFF2-40B4-BE49-F238E27FC236}">
                <a16:creationId xmlns:a16="http://schemas.microsoft.com/office/drawing/2014/main" id="{69F7BE2E-AE4D-A764-12D4-5434D3400E2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-189673" y="1088370"/>
            <a:ext cx="1713671" cy="1713671"/>
          </a:xfrm>
          <a:prstGeom prst="rect">
            <a:avLst/>
          </a:prstGeom>
        </p:spPr>
      </p:pic>
      <p:pic>
        <p:nvPicPr>
          <p:cNvPr id="4" name="Grafika 3" descr="Kod QR kontur">
            <a:extLst>
              <a:ext uri="{FF2B5EF4-FFF2-40B4-BE49-F238E27FC236}">
                <a16:creationId xmlns:a16="http://schemas.microsoft.com/office/drawing/2014/main" id="{692E2366-8438-CEC7-36D4-D2313900A0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69989" t="39133"/>
          <a:stretch/>
        </p:blipFill>
        <p:spPr>
          <a:xfrm rot="10800000">
            <a:off x="1131626" y="-186983"/>
            <a:ext cx="514293" cy="1043059"/>
          </a:xfrm>
          <a:prstGeom prst="rect">
            <a:avLst/>
          </a:prstGeom>
        </p:spPr>
      </p:pic>
      <p:pic>
        <p:nvPicPr>
          <p:cNvPr id="5" name="Grafika 4" descr="Kod QR kontur">
            <a:extLst>
              <a:ext uri="{FF2B5EF4-FFF2-40B4-BE49-F238E27FC236}">
                <a16:creationId xmlns:a16="http://schemas.microsoft.com/office/drawing/2014/main" id="{D89A6C2F-0CD5-C8B9-DFAE-80B64F0CCC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2611" t="63713"/>
          <a:stretch/>
        </p:blipFill>
        <p:spPr>
          <a:xfrm>
            <a:off x="11569566" y="3759114"/>
            <a:ext cx="812101" cy="62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082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cz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a 5" descr="Kaczka kontur">
            <a:extLst>
              <a:ext uri="{FF2B5EF4-FFF2-40B4-BE49-F238E27FC236}">
                <a16:creationId xmlns:a16="http://schemas.microsoft.com/office/drawing/2014/main" id="{D5200796-C0AC-A854-5846-80AEAA439E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42832" y="5498106"/>
            <a:ext cx="1221932" cy="1221932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11820E7-C716-B71E-5385-593AA6529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44268" cy="1325563"/>
          </a:xfrm>
        </p:spPr>
        <p:txBody>
          <a:bodyPr/>
          <a:lstStyle>
            <a:lvl1pPr>
              <a:defRPr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F52412-6943-D7AD-1607-42952776F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44270" cy="4351338"/>
          </a:xfrm>
        </p:spPr>
        <p:txBody>
          <a:bodyPr/>
          <a:lstStyle>
            <a:lvl1pPr>
              <a:defRPr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7" name="Obraz 6" descr="Obraz zawierający symbol, godło, logo&#10;&#10;Opis wygenerowany automatycznie">
            <a:extLst>
              <a:ext uri="{FF2B5EF4-FFF2-40B4-BE49-F238E27FC236}">
                <a16:creationId xmlns:a16="http://schemas.microsoft.com/office/drawing/2014/main" id="{D68D8F07-373B-091C-8B65-5B7C2CC52A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73913"/>
          <a:stretch/>
        </p:blipFill>
        <p:spPr>
          <a:xfrm>
            <a:off x="898663" y="6281039"/>
            <a:ext cx="434008" cy="51574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16AD137-FE15-93AD-3A58-6D50BB18A4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51750" t="7507" r="3804"/>
          <a:stretch/>
        </p:blipFill>
        <p:spPr>
          <a:xfrm>
            <a:off x="1332671" y="6317919"/>
            <a:ext cx="408085" cy="441986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F58DA6D3-64AB-18AC-617C-D6511D6E44F4}"/>
              </a:ext>
            </a:extLst>
          </p:cNvPr>
          <p:cNvSpPr txBox="1"/>
          <p:nvPr userDrawn="1"/>
        </p:nvSpPr>
        <p:spPr>
          <a:xfrm>
            <a:off x="838200" y="6406826"/>
            <a:ext cx="10515599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Główny Inspektorat Weterynarii • ul. Wspólna 30, 00-930 Warszawa • tel. 22 623 17 17 • </a:t>
            </a:r>
            <a:r>
              <a:rPr lang="pl-PL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wet@wetgiw.gov.pl</a:t>
            </a:r>
            <a:endParaRPr lang="pl-PL" sz="1050" dirty="0">
              <a:solidFill>
                <a:schemeClr val="tx1">
                  <a:lumMod val="50000"/>
                  <a:lumOff val="50000"/>
                </a:schemeClr>
              </a:solidFill>
              <a:cs typeface="Calibri" panose="020F050202020403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156913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og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a 8" descr="Kurczak kontur">
            <a:extLst>
              <a:ext uri="{FF2B5EF4-FFF2-40B4-BE49-F238E27FC236}">
                <a16:creationId xmlns:a16="http://schemas.microsoft.com/office/drawing/2014/main" id="{8B4A29DA-678C-F238-8616-944DF7953D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42830" y="5498106"/>
            <a:ext cx="1221932" cy="1221932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11820E7-C716-B71E-5385-593AA6529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44268" cy="1325563"/>
          </a:xfrm>
        </p:spPr>
        <p:txBody>
          <a:bodyPr/>
          <a:lstStyle>
            <a:lvl1pPr>
              <a:defRPr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F52412-6943-D7AD-1607-42952776F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44270" cy="4351338"/>
          </a:xfrm>
        </p:spPr>
        <p:txBody>
          <a:bodyPr/>
          <a:lstStyle>
            <a:lvl1pPr>
              <a:defRPr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7" name="Obraz 6" descr="Obraz zawierający symbol, godło, logo&#10;&#10;Opis wygenerowany automatycznie">
            <a:extLst>
              <a:ext uri="{FF2B5EF4-FFF2-40B4-BE49-F238E27FC236}">
                <a16:creationId xmlns:a16="http://schemas.microsoft.com/office/drawing/2014/main" id="{D68D8F07-373B-091C-8B65-5B7C2CC52A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73913"/>
          <a:stretch/>
        </p:blipFill>
        <p:spPr>
          <a:xfrm>
            <a:off x="898663" y="6281039"/>
            <a:ext cx="434008" cy="51574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16AD137-FE15-93AD-3A58-6D50BB18A4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51750" t="7507" r="3804"/>
          <a:stretch/>
        </p:blipFill>
        <p:spPr>
          <a:xfrm>
            <a:off x="1332671" y="6317919"/>
            <a:ext cx="408085" cy="441986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20DA1733-E857-281C-85D7-65BD8730FEFD}"/>
              </a:ext>
            </a:extLst>
          </p:cNvPr>
          <p:cNvSpPr txBox="1"/>
          <p:nvPr userDrawn="1"/>
        </p:nvSpPr>
        <p:spPr>
          <a:xfrm>
            <a:off x="838200" y="6406826"/>
            <a:ext cx="10515599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Główny Inspektorat Weterynarii • ul. Wspólna 30, 00-930 Warszawa • tel. 22 623 17 17 • </a:t>
            </a:r>
            <a:r>
              <a:rPr lang="pl-PL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wet@wetgiw.gov.pl</a:t>
            </a:r>
            <a:endParaRPr lang="pl-PL" sz="1050" dirty="0">
              <a:solidFill>
                <a:schemeClr val="tx1">
                  <a:lumMod val="50000"/>
                  <a:lumOff val="50000"/>
                </a:schemeClr>
              </a:solidFill>
              <a:cs typeface="Calibri" panose="020F050202020403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318938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dy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a 8" descr="Turcja kontur">
            <a:extLst>
              <a:ext uri="{FF2B5EF4-FFF2-40B4-BE49-F238E27FC236}">
                <a16:creationId xmlns:a16="http://schemas.microsoft.com/office/drawing/2014/main" id="{F18D6EB5-587A-61F4-96CF-A280C033AB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01080" y="5498106"/>
            <a:ext cx="1163684" cy="1163684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11820E7-C716-B71E-5385-593AA6529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44268" cy="1325563"/>
          </a:xfrm>
        </p:spPr>
        <p:txBody>
          <a:bodyPr/>
          <a:lstStyle>
            <a:lvl1pPr>
              <a:defRPr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F52412-6943-D7AD-1607-42952776F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44270" cy="4351338"/>
          </a:xfrm>
        </p:spPr>
        <p:txBody>
          <a:bodyPr/>
          <a:lstStyle>
            <a:lvl1pPr>
              <a:defRPr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7" name="Obraz 6" descr="Obraz zawierający symbol, godło, logo&#10;&#10;Opis wygenerowany automatycznie">
            <a:extLst>
              <a:ext uri="{FF2B5EF4-FFF2-40B4-BE49-F238E27FC236}">
                <a16:creationId xmlns:a16="http://schemas.microsoft.com/office/drawing/2014/main" id="{D68D8F07-373B-091C-8B65-5B7C2CC52A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73913"/>
          <a:stretch/>
        </p:blipFill>
        <p:spPr>
          <a:xfrm>
            <a:off x="898663" y="6281039"/>
            <a:ext cx="434008" cy="51574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16AD137-FE15-93AD-3A58-6D50BB18A4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51750" t="7507" r="3804"/>
          <a:stretch/>
        </p:blipFill>
        <p:spPr>
          <a:xfrm>
            <a:off x="1332671" y="6317919"/>
            <a:ext cx="408085" cy="441986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183FAB56-0855-F048-7C1E-04841EC2D4AF}"/>
              </a:ext>
            </a:extLst>
          </p:cNvPr>
          <p:cNvSpPr txBox="1"/>
          <p:nvPr userDrawn="1"/>
        </p:nvSpPr>
        <p:spPr>
          <a:xfrm>
            <a:off x="838200" y="6406826"/>
            <a:ext cx="10515599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Główny Inspektorat Weterynarii • ul. Wspólna 30, 00-930 Warszawa • tel. 22 623 17 17 • </a:t>
            </a:r>
            <a:r>
              <a:rPr lang="pl-PL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wet@wetgiw.gov.pl</a:t>
            </a:r>
            <a:endParaRPr lang="pl-PL" sz="1050" dirty="0">
              <a:solidFill>
                <a:schemeClr val="tx1">
                  <a:lumMod val="50000"/>
                  <a:lumOff val="50000"/>
                </a:schemeClr>
              </a:solidFill>
              <a:cs typeface="Calibri" panose="020F050202020403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538377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aj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1820E7-C716-B71E-5385-593AA6529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44268" cy="1325563"/>
          </a:xfrm>
        </p:spPr>
        <p:txBody>
          <a:bodyPr/>
          <a:lstStyle>
            <a:lvl1pPr>
              <a:defRPr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F52412-6943-D7AD-1607-42952776F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44270" cy="4351338"/>
          </a:xfrm>
        </p:spPr>
        <p:txBody>
          <a:bodyPr/>
          <a:lstStyle>
            <a:lvl1pPr>
              <a:defRPr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7" name="Obraz 6" descr="Obraz zawierający symbol, godło, logo&#10;&#10;Opis wygenerowany automatycznie">
            <a:extLst>
              <a:ext uri="{FF2B5EF4-FFF2-40B4-BE49-F238E27FC236}">
                <a16:creationId xmlns:a16="http://schemas.microsoft.com/office/drawing/2014/main" id="{D68D8F07-373B-091C-8B65-5B7C2CC52A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73913"/>
          <a:stretch/>
        </p:blipFill>
        <p:spPr>
          <a:xfrm>
            <a:off x="898663" y="6281039"/>
            <a:ext cx="434008" cy="51574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16AD137-FE15-93AD-3A58-6D50BB18A4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1750" t="7507" r="3804"/>
          <a:stretch/>
        </p:blipFill>
        <p:spPr>
          <a:xfrm>
            <a:off x="1332671" y="6317919"/>
            <a:ext cx="408085" cy="441986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0A9B0FB7-54C3-A039-C400-2CC15F2AA4F0}"/>
              </a:ext>
            </a:extLst>
          </p:cNvPr>
          <p:cNvSpPr txBox="1"/>
          <p:nvPr userDrawn="1"/>
        </p:nvSpPr>
        <p:spPr>
          <a:xfrm>
            <a:off x="838200" y="6406826"/>
            <a:ext cx="10515599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Główny Inspektorat Weterynarii • ul. Wspólna 30, 00-930 Warszawa • tel. 22 623 17 17 • </a:t>
            </a:r>
            <a:r>
              <a:rPr lang="pl-PL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wet@wetgiw.gov.pl</a:t>
            </a:r>
            <a:endParaRPr lang="pl-PL" sz="1050" dirty="0">
              <a:solidFill>
                <a:schemeClr val="tx1">
                  <a:lumMod val="50000"/>
                  <a:lumOff val="50000"/>
                </a:schemeClr>
              </a:solidFill>
              <a:cs typeface="Calibri" panose="020F0502020204030204" pitchFamily="34" charset="0"/>
            </a:endParaRPr>
          </a:p>
          <a:p>
            <a:endParaRPr lang="pl-PL" dirty="0"/>
          </a:p>
        </p:txBody>
      </p:sp>
      <p:pic>
        <p:nvPicPr>
          <p:cNvPr id="10" name="Grafika 9" descr="Jajko kontur">
            <a:extLst>
              <a:ext uri="{FF2B5EF4-FFF2-40B4-BE49-F238E27FC236}">
                <a16:creationId xmlns:a16="http://schemas.microsoft.com/office/drawing/2014/main" id="{1AC1EB6D-B53D-C1F2-7F4E-5819D46DB1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7295" b="10206"/>
          <a:stretch/>
        </p:blipFill>
        <p:spPr>
          <a:xfrm>
            <a:off x="10197115" y="4001294"/>
            <a:ext cx="1994885" cy="285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4958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a 10" descr="Szczeniak 2 kontur">
            <a:extLst>
              <a:ext uri="{FF2B5EF4-FFF2-40B4-BE49-F238E27FC236}">
                <a16:creationId xmlns:a16="http://schemas.microsoft.com/office/drawing/2014/main" id="{C130D58F-1283-2E6C-E99D-643AB8D8C8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44883" y="5508599"/>
            <a:ext cx="1163684" cy="1163684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11820E7-C716-B71E-5385-593AA6529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44268" cy="1325563"/>
          </a:xfrm>
        </p:spPr>
        <p:txBody>
          <a:bodyPr/>
          <a:lstStyle>
            <a:lvl1pPr>
              <a:defRPr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F52412-6943-D7AD-1607-42952776F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44270" cy="4351338"/>
          </a:xfrm>
        </p:spPr>
        <p:txBody>
          <a:bodyPr/>
          <a:lstStyle>
            <a:lvl1pPr>
              <a:defRPr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7" name="Obraz 6" descr="Obraz zawierający symbol, godło, logo&#10;&#10;Opis wygenerowany automatycznie">
            <a:extLst>
              <a:ext uri="{FF2B5EF4-FFF2-40B4-BE49-F238E27FC236}">
                <a16:creationId xmlns:a16="http://schemas.microsoft.com/office/drawing/2014/main" id="{D68D8F07-373B-091C-8B65-5B7C2CC52A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73913"/>
          <a:stretch/>
        </p:blipFill>
        <p:spPr>
          <a:xfrm>
            <a:off x="898663" y="6281039"/>
            <a:ext cx="434008" cy="51574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16AD137-FE15-93AD-3A58-6D50BB18A4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51750" t="7507" r="3804"/>
          <a:stretch/>
        </p:blipFill>
        <p:spPr>
          <a:xfrm>
            <a:off x="1332671" y="6317919"/>
            <a:ext cx="408085" cy="441986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50A02A4F-CCF9-5159-5CF5-CFB3541DD632}"/>
              </a:ext>
            </a:extLst>
          </p:cNvPr>
          <p:cNvSpPr txBox="1"/>
          <p:nvPr userDrawn="1"/>
        </p:nvSpPr>
        <p:spPr>
          <a:xfrm>
            <a:off x="838200" y="6406826"/>
            <a:ext cx="10515599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Główny Inspektorat Weterynarii • ul. Wspólna 30, 00-930 Warszawa • tel. 22 623 17 17 • </a:t>
            </a:r>
            <a:r>
              <a:rPr lang="pl-PL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wet@wetgiw.gov.pl</a:t>
            </a:r>
            <a:endParaRPr lang="pl-PL" sz="1050" dirty="0">
              <a:solidFill>
                <a:schemeClr val="tx1">
                  <a:lumMod val="50000"/>
                  <a:lumOff val="50000"/>
                </a:schemeClr>
              </a:solidFill>
              <a:cs typeface="Calibri" panose="020F050202020403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623976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a 5" descr="Kociak kontur">
            <a:extLst>
              <a:ext uri="{FF2B5EF4-FFF2-40B4-BE49-F238E27FC236}">
                <a16:creationId xmlns:a16="http://schemas.microsoft.com/office/drawing/2014/main" id="{E552BB4F-A00E-37B6-C232-761E81BF6B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16352" y="5508599"/>
            <a:ext cx="1163683" cy="116368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11820E7-C716-B71E-5385-593AA6529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44268" cy="1325563"/>
          </a:xfrm>
        </p:spPr>
        <p:txBody>
          <a:bodyPr/>
          <a:lstStyle>
            <a:lvl1pPr>
              <a:defRPr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F52412-6943-D7AD-1607-42952776F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44270" cy="4351338"/>
          </a:xfrm>
        </p:spPr>
        <p:txBody>
          <a:bodyPr/>
          <a:lstStyle>
            <a:lvl1pPr>
              <a:defRPr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7" name="Obraz 6" descr="Obraz zawierający symbol, godło, logo&#10;&#10;Opis wygenerowany automatycznie">
            <a:extLst>
              <a:ext uri="{FF2B5EF4-FFF2-40B4-BE49-F238E27FC236}">
                <a16:creationId xmlns:a16="http://schemas.microsoft.com/office/drawing/2014/main" id="{D68D8F07-373B-091C-8B65-5B7C2CC52A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73913"/>
          <a:stretch/>
        </p:blipFill>
        <p:spPr>
          <a:xfrm>
            <a:off x="898663" y="6281039"/>
            <a:ext cx="434008" cy="51574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16AD137-FE15-93AD-3A58-6D50BB18A4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51750" t="7507" r="3804"/>
          <a:stretch/>
        </p:blipFill>
        <p:spPr>
          <a:xfrm>
            <a:off x="1332671" y="6317919"/>
            <a:ext cx="408085" cy="441986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50A02A4F-CCF9-5159-5CF5-CFB3541DD632}"/>
              </a:ext>
            </a:extLst>
          </p:cNvPr>
          <p:cNvSpPr txBox="1"/>
          <p:nvPr userDrawn="1"/>
        </p:nvSpPr>
        <p:spPr>
          <a:xfrm>
            <a:off x="838200" y="6406826"/>
            <a:ext cx="10515599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Główny Inspektorat Weterynarii • ul. Wspólna 30, 00-930 Warszawa • tel. 22 623 17 17 • </a:t>
            </a:r>
            <a:r>
              <a:rPr lang="pl-PL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wet@wetgiw.gov.pl</a:t>
            </a:r>
            <a:endParaRPr lang="pl-PL" sz="1050" dirty="0">
              <a:solidFill>
                <a:schemeClr val="tx1">
                  <a:lumMod val="50000"/>
                  <a:lumOff val="50000"/>
                </a:schemeClr>
              </a:solidFill>
              <a:cs typeface="Calibri" panose="020F050202020403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309093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wa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1820E7-C716-B71E-5385-593AA6529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44268" cy="1325563"/>
          </a:xfrm>
        </p:spPr>
        <p:txBody>
          <a:bodyPr/>
          <a:lstStyle>
            <a:lvl1pPr>
              <a:defRPr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F52412-6943-D7AD-1607-42952776F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44270" cy="4351338"/>
          </a:xfrm>
        </p:spPr>
        <p:txBody>
          <a:bodyPr/>
          <a:lstStyle>
            <a:lvl1pPr>
              <a:defRPr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7" name="Obraz 6" descr="Obraz zawierający symbol, godło, logo&#10;&#10;Opis wygenerowany automatycznie">
            <a:extLst>
              <a:ext uri="{FF2B5EF4-FFF2-40B4-BE49-F238E27FC236}">
                <a16:creationId xmlns:a16="http://schemas.microsoft.com/office/drawing/2014/main" id="{D68D8F07-373B-091C-8B65-5B7C2CC52A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73913"/>
          <a:stretch/>
        </p:blipFill>
        <p:spPr>
          <a:xfrm>
            <a:off x="898663" y="6281039"/>
            <a:ext cx="434008" cy="51574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16AD137-FE15-93AD-3A58-6D50BB18A4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1750" t="7507" r="3804"/>
          <a:stretch/>
        </p:blipFill>
        <p:spPr>
          <a:xfrm>
            <a:off x="1332671" y="6317919"/>
            <a:ext cx="408085" cy="441986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50A02A4F-CCF9-5159-5CF5-CFB3541DD632}"/>
              </a:ext>
            </a:extLst>
          </p:cNvPr>
          <p:cNvSpPr txBox="1"/>
          <p:nvPr userDrawn="1"/>
        </p:nvSpPr>
        <p:spPr>
          <a:xfrm>
            <a:off x="838200" y="6406826"/>
            <a:ext cx="10515599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Główny Inspektorat Weterynarii • ul. Wspólna 30, 00-930 Warszawa • tel. 22 623 17 17 • </a:t>
            </a:r>
            <a:r>
              <a:rPr lang="pl-PL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wet@wetgiw.gov.pl</a:t>
            </a:r>
            <a:endParaRPr lang="pl-PL" sz="1050" dirty="0">
              <a:solidFill>
                <a:schemeClr val="tx1">
                  <a:lumMod val="50000"/>
                  <a:lumOff val="50000"/>
                </a:schemeClr>
              </a:solidFill>
              <a:cs typeface="Calibri" panose="020F0502020204030204" pitchFamily="34" charset="0"/>
            </a:endParaRPr>
          </a:p>
          <a:p>
            <a:endParaRPr lang="pl-PL" dirty="0"/>
          </a:p>
        </p:txBody>
      </p:sp>
      <p:pic>
        <p:nvPicPr>
          <p:cNvPr id="9" name="Grafika 8" descr="Ostrzeżenie z wypełnieniem pełnym">
            <a:extLst>
              <a:ext uri="{FF2B5EF4-FFF2-40B4-BE49-F238E27FC236}">
                <a16:creationId xmlns:a16="http://schemas.microsoft.com/office/drawing/2014/main" id="{C87D62AE-9E08-3901-D81B-E680334544F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96599" y="562451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0130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irus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a 10" descr="Covid-19 z wypełnieniem pełnym">
            <a:extLst>
              <a:ext uri="{FF2B5EF4-FFF2-40B4-BE49-F238E27FC236}">
                <a16:creationId xmlns:a16="http://schemas.microsoft.com/office/drawing/2014/main" id="{97D0B8A7-2738-7458-1C06-9760CCCBBE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42834" y="5499542"/>
            <a:ext cx="1221932" cy="1221932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11820E7-C716-B71E-5385-593AA6529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44268" cy="1325563"/>
          </a:xfrm>
        </p:spPr>
        <p:txBody>
          <a:bodyPr/>
          <a:lstStyle>
            <a:lvl1pPr>
              <a:defRPr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F52412-6943-D7AD-1607-42952776F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44270" cy="4351338"/>
          </a:xfrm>
        </p:spPr>
        <p:txBody>
          <a:bodyPr/>
          <a:lstStyle>
            <a:lvl1pPr>
              <a:defRPr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7" name="Obraz 6" descr="Obraz zawierający symbol, godło, logo&#10;&#10;Opis wygenerowany automatycznie">
            <a:extLst>
              <a:ext uri="{FF2B5EF4-FFF2-40B4-BE49-F238E27FC236}">
                <a16:creationId xmlns:a16="http://schemas.microsoft.com/office/drawing/2014/main" id="{D68D8F07-373B-091C-8B65-5B7C2CC52A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73913"/>
          <a:stretch/>
        </p:blipFill>
        <p:spPr>
          <a:xfrm>
            <a:off x="898663" y="6281039"/>
            <a:ext cx="434008" cy="51574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16AD137-FE15-93AD-3A58-6D50BB18A4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51750" t="7507" r="3804"/>
          <a:stretch/>
        </p:blipFill>
        <p:spPr>
          <a:xfrm>
            <a:off x="1332671" y="6317919"/>
            <a:ext cx="408085" cy="441986"/>
          </a:xfrm>
          <a:prstGeom prst="rect">
            <a:avLst/>
          </a:prstGeom>
        </p:spPr>
      </p:pic>
      <p:pic>
        <p:nvPicPr>
          <p:cNvPr id="9" name="Grafika 8" descr="bakteria z wypełnieniem pełnym">
            <a:extLst>
              <a:ext uri="{FF2B5EF4-FFF2-40B4-BE49-F238E27FC236}">
                <a16:creationId xmlns:a16="http://schemas.microsoft.com/office/drawing/2014/main" id="{F221132C-8B17-41FD-FC64-8C339025020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82468" y="4886629"/>
            <a:ext cx="612913" cy="612913"/>
          </a:xfrm>
          <a:prstGeom prst="rect">
            <a:avLst/>
          </a:prstGeom>
        </p:spPr>
      </p:pic>
      <p:pic>
        <p:nvPicPr>
          <p:cNvPr id="12" name="Grafika 11" descr="bakteria z wypełnieniem pełnym">
            <a:extLst>
              <a:ext uri="{FF2B5EF4-FFF2-40B4-BE49-F238E27FC236}">
                <a16:creationId xmlns:a16="http://schemas.microsoft.com/office/drawing/2014/main" id="{741DE2C7-F1AE-DE2F-6822-E2C38C9828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r="50000"/>
          <a:stretch/>
        </p:blipFill>
        <p:spPr>
          <a:xfrm>
            <a:off x="11756334" y="3184627"/>
            <a:ext cx="435666" cy="871332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BFE38F1B-B00D-1F77-EEF3-EA7A7E31B78C}"/>
              </a:ext>
            </a:extLst>
          </p:cNvPr>
          <p:cNvSpPr txBox="1"/>
          <p:nvPr userDrawn="1"/>
        </p:nvSpPr>
        <p:spPr>
          <a:xfrm>
            <a:off x="838200" y="6406826"/>
            <a:ext cx="10515599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Główny Inspektorat Weterynarii • ul. Wspólna 30, 00-930 Warszawa • tel. 22 623 17 17 • </a:t>
            </a:r>
            <a:r>
              <a:rPr lang="pl-PL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wet@wetgiw.gov.pl</a:t>
            </a:r>
            <a:endParaRPr lang="pl-PL" sz="1050" dirty="0">
              <a:solidFill>
                <a:schemeClr val="tx1">
                  <a:lumMod val="50000"/>
                  <a:lumOff val="50000"/>
                </a:schemeClr>
              </a:solidFill>
              <a:cs typeface="Calibri" panose="020F050202020403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321774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irus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a 5" descr="Pandemic wykres słupkowy krzywej wykładniczej z wypełnieniem pełnym">
            <a:extLst>
              <a:ext uri="{FF2B5EF4-FFF2-40B4-BE49-F238E27FC236}">
                <a16:creationId xmlns:a16="http://schemas.microsoft.com/office/drawing/2014/main" id="{1790D491-7DE6-C15E-9CC8-58CAE66730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42832" y="5498106"/>
            <a:ext cx="1221932" cy="1221932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11820E7-C716-B71E-5385-593AA6529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44268" cy="1325563"/>
          </a:xfrm>
        </p:spPr>
        <p:txBody>
          <a:bodyPr/>
          <a:lstStyle>
            <a:lvl1pPr>
              <a:defRPr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F52412-6943-D7AD-1607-42952776F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44270" cy="4351338"/>
          </a:xfrm>
        </p:spPr>
        <p:txBody>
          <a:bodyPr/>
          <a:lstStyle>
            <a:lvl1pPr>
              <a:defRPr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7" name="Obraz 6" descr="Obraz zawierający symbol, godło, logo&#10;&#10;Opis wygenerowany automatycznie">
            <a:extLst>
              <a:ext uri="{FF2B5EF4-FFF2-40B4-BE49-F238E27FC236}">
                <a16:creationId xmlns:a16="http://schemas.microsoft.com/office/drawing/2014/main" id="{D68D8F07-373B-091C-8B65-5B7C2CC52A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73913"/>
          <a:stretch/>
        </p:blipFill>
        <p:spPr>
          <a:xfrm>
            <a:off x="898663" y="6281039"/>
            <a:ext cx="434008" cy="51574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16AD137-FE15-93AD-3A58-6D50BB18A4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51750" t="7507" r="3804"/>
          <a:stretch/>
        </p:blipFill>
        <p:spPr>
          <a:xfrm>
            <a:off x="1332671" y="6317919"/>
            <a:ext cx="408085" cy="441986"/>
          </a:xfrm>
          <a:prstGeom prst="rect">
            <a:avLst/>
          </a:prstGeom>
        </p:spPr>
      </p:pic>
      <p:pic>
        <p:nvPicPr>
          <p:cNvPr id="12" name="Grafika 11" descr="Covid-19 z wypełnieniem pełnym">
            <a:extLst>
              <a:ext uri="{FF2B5EF4-FFF2-40B4-BE49-F238E27FC236}">
                <a16:creationId xmlns:a16="http://schemas.microsoft.com/office/drawing/2014/main" id="{4A968817-28DA-15E6-1118-94792167886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82468" y="4678708"/>
            <a:ext cx="819398" cy="819398"/>
          </a:xfrm>
          <a:prstGeom prst="rect">
            <a:avLst/>
          </a:prstGeom>
        </p:spPr>
      </p:pic>
      <p:pic>
        <p:nvPicPr>
          <p:cNvPr id="13" name="Grafika 12" descr="Covid-19 z wypełnieniem pełnym">
            <a:extLst>
              <a:ext uri="{FF2B5EF4-FFF2-40B4-BE49-F238E27FC236}">
                <a16:creationId xmlns:a16="http://schemas.microsoft.com/office/drawing/2014/main" id="{5AE4D759-9598-A244-CE56-D45EF8CD34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r="50000"/>
          <a:stretch/>
        </p:blipFill>
        <p:spPr>
          <a:xfrm>
            <a:off x="11782301" y="3429000"/>
            <a:ext cx="409699" cy="819398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8FF04706-335E-4E37-D6BC-5A12C970DF95}"/>
              </a:ext>
            </a:extLst>
          </p:cNvPr>
          <p:cNvSpPr txBox="1"/>
          <p:nvPr userDrawn="1"/>
        </p:nvSpPr>
        <p:spPr>
          <a:xfrm>
            <a:off x="838200" y="6406826"/>
            <a:ext cx="10515599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Główny Inspektorat Weterynarii • ul. Wspólna 30, 00-930 Warszawa • tel. 22 623 17 17 • </a:t>
            </a:r>
            <a:r>
              <a:rPr lang="pl-PL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wet@wetgiw.gov.pl</a:t>
            </a:r>
            <a:endParaRPr lang="pl-PL" sz="1050" dirty="0">
              <a:solidFill>
                <a:schemeClr val="tx1">
                  <a:lumMod val="50000"/>
                  <a:lumOff val="50000"/>
                </a:schemeClr>
              </a:solidFill>
              <a:cs typeface="Calibri" panose="020F050202020403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356914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irus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a 8" descr="Pandemic wykres liniowy krzywej wykładniczej z wypełnieniem pełnym">
            <a:extLst>
              <a:ext uri="{FF2B5EF4-FFF2-40B4-BE49-F238E27FC236}">
                <a16:creationId xmlns:a16="http://schemas.microsoft.com/office/drawing/2014/main" id="{931B535C-537C-A5A3-C80C-7B0AC42B22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42834" y="5498106"/>
            <a:ext cx="1221932" cy="1221932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11820E7-C716-B71E-5385-593AA6529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44268" cy="1325563"/>
          </a:xfrm>
        </p:spPr>
        <p:txBody>
          <a:bodyPr/>
          <a:lstStyle>
            <a:lvl1pPr>
              <a:defRPr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F52412-6943-D7AD-1607-42952776F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44270" cy="4351338"/>
          </a:xfrm>
        </p:spPr>
        <p:txBody>
          <a:bodyPr/>
          <a:lstStyle>
            <a:lvl1pPr>
              <a:defRPr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7" name="Obraz 6" descr="Obraz zawierający symbol, godło, logo&#10;&#10;Opis wygenerowany automatycznie">
            <a:extLst>
              <a:ext uri="{FF2B5EF4-FFF2-40B4-BE49-F238E27FC236}">
                <a16:creationId xmlns:a16="http://schemas.microsoft.com/office/drawing/2014/main" id="{D68D8F07-373B-091C-8B65-5B7C2CC52A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73913"/>
          <a:stretch/>
        </p:blipFill>
        <p:spPr>
          <a:xfrm>
            <a:off x="898663" y="6281039"/>
            <a:ext cx="434008" cy="51574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16AD137-FE15-93AD-3A58-6D50BB18A4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51750" t="7507" r="3804"/>
          <a:stretch/>
        </p:blipFill>
        <p:spPr>
          <a:xfrm>
            <a:off x="1332671" y="6317919"/>
            <a:ext cx="408085" cy="441986"/>
          </a:xfrm>
          <a:prstGeom prst="rect">
            <a:avLst/>
          </a:prstGeom>
        </p:spPr>
      </p:pic>
      <p:pic>
        <p:nvPicPr>
          <p:cNvPr id="10" name="Grafika 9" descr="bakteria z wypełnieniem pełnym">
            <a:extLst>
              <a:ext uri="{FF2B5EF4-FFF2-40B4-BE49-F238E27FC236}">
                <a16:creationId xmlns:a16="http://schemas.microsoft.com/office/drawing/2014/main" id="{1416C131-C4C2-BE04-FF3F-B75F2F173A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r="50000"/>
          <a:stretch/>
        </p:blipFill>
        <p:spPr>
          <a:xfrm>
            <a:off x="11756334" y="3184627"/>
            <a:ext cx="435666" cy="871332"/>
          </a:xfrm>
          <a:prstGeom prst="rect">
            <a:avLst/>
          </a:prstGeom>
        </p:spPr>
      </p:pic>
      <p:pic>
        <p:nvPicPr>
          <p:cNvPr id="11" name="Grafika 10" descr="bakteria z wypełnieniem pełnym">
            <a:extLst>
              <a:ext uri="{FF2B5EF4-FFF2-40B4-BE49-F238E27FC236}">
                <a16:creationId xmlns:a16="http://schemas.microsoft.com/office/drawing/2014/main" id="{96813341-509A-361C-0647-79E001A0406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82468" y="4886629"/>
            <a:ext cx="612913" cy="612913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D8437CA-A34C-BEF2-84BE-60104CA24853}"/>
              </a:ext>
            </a:extLst>
          </p:cNvPr>
          <p:cNvSpPr txBox="1"/>
          <p:nvPr userDrawn="1"/>
        </p:nvSpPr>
        <p:spPr>
          <a:xfrm>
            <a:off x="838200" y="6406826"/>
            <a:ext cx="10515599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Główny Inspektorat Weterynarii • ul. Wspólna 30, 00-930 Warszawa • tel. 22 623 17 17 • </a:t>
            </a:r>
            <a:r>
              <a:rPr lang="pl-PL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wet@wetgiw.gov.pl</a:t>
            </a:r>
            <a:endParaRPr lang="pl-PL" sz="1050" dirty="0">
              <a:solidFill>
                <a:schemeClr val="tx1">
                  <a:lumMod val="50000"/>
                  <a:lumOff val="50000"/>
                </a:schemeClr>
              </a:solidFill>
              <a:cs typeface="Calibri" panose="020F050202020403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960176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ro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1820E7-C716-B71E-5385-593AA6529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F52412-6943-D7AD-1607-42952776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7" name="Obraz 6" descr="Obraz zawierający symbol, godło, logo&#10;&#10;Opis wygenerowany automatycznie">
            <a:extLst>
              <a:ext uri="{FF2B5EF4-FFF2-40B4-BE49-F238E27FC236}">
                <a16:creationId xmlns:a16="http://schemas.microsoft.com/office/drawing/2014/main" id="{D68D8F07-373B-091C-8B65-5B7C2CC52A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73913"/>
          <a:stretch/>
        </p:blipFill>
        <p:spPr>
          <a:xfrm>
            <a:off x="898663" y="6281039"/>
            <a:ext cx="434008" cy="51574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16AD137-FE15-93AD-3A58-6D50BB18A4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1750" t="7507" r="3804"/>
          <a:stretch/>
        </p:blipFill>
        <p:spPr>
          <a:xfrm>
            <a:off x="1332671" y="6317919"/>
            <a:ext cx="408085" cy="441986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46A6C214-AFE5-9CE4-AEDA-9A979925CC2C}"/>
              </a:ext>
            </a:extLst>
          </p:cNvPr>
          <p:cNvSpPr txBox="1"/>
          <p:nvPr userDrawn="1"/>
        </p:nvSpPr>
        <p:spPr>
          <a:xfrm>
            <a:off x="838200" y="6406826"/>
            <a:ext cx="10515599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Główny Inspektorat Weterynarii • ul. Wspólna 30, 00-930 Warszawa • tel. 22 623 17 17 • </a:t>
            </a:r>
            <a:r>
              <a:rPr lang="pl-PL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wet@wetgiw.gov.pl</a:t>
            </a:r>
            <a:endParaRPr lang="pl-PL" sz="1050" dirty="0">
              <a:solidFill>
                <a:schemeClr val="tx1">
                  <a:lumMod val="50000"/>
                  <a:lumOff val="50000"/>
                </a:schemeClr>
              </a:solidFill>
              <a:cs typeface="Calibri" panose="020F0502020204030204" pitchFamily="34" charset="0"/>
            </a:endParaRPr>
          </a:p>
          <a:p>
            <a:endParaRPr lang="pl-PL" dirty="0"/>
          </a:p>
        </p:txBody>
      </p:sp>
      <p:pic>
        <p:nvPicPr>
          <p:cNvPr id="9" name="Grafika 8" descr="Kod QR kontur">
            <a:extLst>
              <a:ext uri="{FF2B5EF4-FFF2-40B4-BE49-F238E27FC236}">
                <a16:creationId xmlns:a16="http://schemas.microsoft.com/office/drawing/2014/main" id="{40FF2E33-7DDB-A1BC-941D-9B2017F7676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67999" y="5314605"/>
            <a:ext cx="1713671" cy="1713671"/>
          </a:xfrm>
          <a:prstGeom prst="rect">
            <a:avLst/>
          </a:prstGeom>
        </p:spPr>
      </p:pic>
      <p:pic>
        <p:nvPicPr>
          <p:cNvPr id="10" name="Grafika 9" descr="Kod QR kontur">
            <a:extLst>
              <a:ext uri="{FF2B5EF4-FFF2-40B4-BE49-F238E27FC236}">
                <a16:creationId xmlns:a16="http://schemas.microsoft.com/office/drawing/2014/main" id="{890B5BF7-68C6-AB0D-1DAB-B99B4057D6E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67998" y="3960157"/>
            <a:ext cx="1713671" cy="1713671"/>
          </a:xfrm>
          <a:prstGeom prst="rect">
            <a:avLst/>
          </a:prstGeom>
        </p:spPr>
      </p:pic>
      <p:pic>
        <p:nvPicPr>
          <p:cNvPr id="4" name="Grafika 3" descr="Kod QR kontur">
            <a:extLst>
              <a:ext uri="{FF2B5EF4-FFF2-40B4-BE49-F238E27FC236}">
                <a16:creationId xmlns:a16="http://schemas.microsoft.com/office/drawing/2014/main" id="{1E58EBC4-E0D1-FDE0-54F6-C424C8493A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2611" t="63713"/>
          <a:stretch/>
        </p:blipFill>
        <p:spPr>
          <a:xfrm>
            <a:off x="11569566" y="3759114"/>
            <a:ext cx="812101" cy="62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3396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irusy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a 10" descr="Covid-19 z wypełnieniem pełnym">
            <a:extLst>
              <a:ext uri="{FF2B5EF4-FFF2-40B4-BE49-F238E27FC236}">
                <a16:creationId xmlns:a16="http://schemas.microsoft.com/office/drawing/2014/main" id="{97D0B8A7-2738-7458-1C06-9760CCCBBE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42834" y="5499542"/>
            <a:ext cx="1221932" cy="1221932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11820E7-C716-B71E-5385-593AA6529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44268" cy="1325563"/>
          </a:xfrm>
        </p:spPr>
        <p:txBody>
          <a:bodyPr/>
          <a:lstStyle>
            <a:lvl1pPr>
              <a:defRPr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F52412-6943-D7AD-1607-42952776F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44270" cy="4351338"/>
          </a:xfrm>
        </p:spPr>
        <p:txBody>
          <a:bodyPr/>
          <a:lstStyle>
            <a:lvl1pPr>
              <a:defRPr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7" name="Obraz 6" descr="Obraz zawierający symbol, godło, logo&#10;&#10;Opis wygenerowany automatycznie">
            <a:extLst>
              <a:ext uri="{FF2B5EF4-FFF2-40B4-BE49-F238E27FC236}">
                <a16:creationId xmlns:a16="http://schemas.microsoft.com/office/drawing/2014/main" id="{D68D8F07-373B-091C-8B65-5B7C2CC52A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73913"/>
          <a:stretch/>
        </p:blipFill>
        <p:spPr>
          <a:xfrm>
            <a:off x="898663" y="6281039"/>
            <a:ext cx="434008" cy="51574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16AD137-FE15-93AD-3A58-6D50BB18A4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51750" t="7507" r="3804"/>
          <a:stretch/>
        </p:blipFill>
        <p:spPr>
          <a:xfrm>
            <a:off x="1332671" y="6317919"/>
            <a:ext cx="408085" cy="441986"/>
          </a:xfrm>
          <a:prstGeom prst="rect">
            <a:avLst/>
          </a:prstGeom>
        </p:spPr>
      </p:pic>
      <p:pic>
        <p:nvPicPr>
          <p:cNvPr id="9" name="Grafika 8" descr="bakteria z wypełnieniem pełnym">
            <a:extLst>
              <a:ext uri="{FF2B5EF4-FFF2-40B4-BE49-F238E27FC236}">
                <a16:creationId xmlns:a16="http://schemas.microsoft.com/office/drawing/2014/main" id="{F221132C-8B17-41FD-FC64-8C33902502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38408"/>
          <a:stretch/>
        </p:blipFill>
        <p:spPr>
          <a:xfrm>
            <a:off x="10764906" y="0"/>
            <a:ext cx="1177788" cy="725420"/>
          </a:xfrm>
          <a:prstGeom prst="rect">
            <a:avLst/>
          </a:prstGeom>
        </p:spPr>
      </p:pic>
      <p:pic>
        <p:nvPicPr>
          <p:cNvPr id="12" name="Grafika 11" descr="bakteria z wypełnieniem pełnym">
            <a:extLst>
              <a:ext uri="{FF2B5EF4-FFF2-40B4-BE49-F238E27FC236}">
                <a16:creationId xmlns:a16="http://schemas.microsoft.com/office/drawing/2014/main" id="{741DE2C7-F1AE-DE2F-6822-E2C38C9828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r="50000"/>
          <a:stretch/>
        </p:blipFill>
        <p:spPr>
          <a:xfrm>
            <a:off x="11756334" y="725420"/>
            <a:ext cx="435666" cy="871332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FE6E59A3-DA9A-6570-84A5-88E2A4988836}"/>
              </a:ext>
            </a:extLst>
          </p:cNvPr>
          <p:cNvSpPr txBox="1"/>
          <p:nvPr userDrawn="1"/>
        </p:nvSpPr>
        <p:spPr>
          <a:xfrm>
            <a:off x="838200" y="6406826"/>
            <a:ext cx="10515599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Główny Inspektorat Weterynarii • ul. Wspólna 30, 00-930 Warszawa • tel. 22 623 17 17 • </a:t>
            </a:r>
            <a:r>
              <a:rPr lang="pl-PL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wet@wetgiw.gov.pl</a:t>
            </a:r>
            <a:endParaRPr lang="pl-PL" sz="1050" dirty="0">
              <a:solidFill>
                <a:schemeClr val="tx1">
                  <a:lumMod val="50000"/>
                  <a:lumOff val="50000"/>
                </a:schemeClr>
              </a:solidFill>
              <a:cs typeface="Calibri" panose="020F050202020403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278666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kter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a 5" descr="bakteria z wypełnieniem pełnym">
            <a:extLst>
              <a:ext uri="{FF2B5EF4-FFF2-40B4-BE49-F238E27FC236}">
                <a16:creationId xmlns:a16="http://schemas.microsoft.com/office/drawing/2014/main" id="{7EFD0485-13FE-76E0-6C91-D8B654897E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59329" y="5690800"/>
            <a:ext cx="875471" cy="875471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11820E7-C716-B71E-5385-593AA6529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44268" cy="1325563"/>
          </a:xfrm>
        </p:spPr>
        <p:txBody>
          <a:bodyPr/>
          <a:lstStyle>
            <a:lvl1pPr>
              <a:defRPr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F52412-6943-D7AD-1607-42952776F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44270" cy="4351338"/>
          </a:xfrm>
        </p:spPr>
        <p:txBody>
          <a:bodyPr/>
          <a:lstStyle>
            <a:lvl1pPr>
              <a:defRPr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7" name="Obraz 6" descr="Obraz zawierający symbol, godło, logo&#10;&#10;Opis wygenerowany automatycznie">
            <a:extLst>
              <a:ext uri="{FF2B5EF4-FFF2-40B4-BE49-F238E27FC236}">
                <a16:creationId xmlns:a16="http://schemas.microsoft.com/office/drawing/2014/main" id="{D68D8F07-373B-091C-8B65-5B7C2CC52A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73913"/>
          <a:stretch/>
        </p:blipFill>
        <p:spPr>
          <a:xfrm>
            <a:off x="898663" y="6281039"/>
            <a:ext cx="434008" cy="51574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16AD137-FE15-93AD-3A58-6D50BB18A4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51750" t="7507" r="3804"/>
          <a:stretch/>
        </p:blipFill>
        <p:spPr>
          <a:xfrm>
            <a:off x="1332671" y="6317919"/>
            <a:ext cx="408085" cy="441986"/>
          </a:xfrm>
          <a:prstGeom prst="rect">
            <a:avLst/>
          </a:prstGeom>
        </p:spPr>
      </p:pic>
      <p:pic>
        <p:nvPicPr>
          <p:cNvPr id="13" name="Grafika 12" descr="bakteria z wypełnieniem pełnym">
            <a:extLst>
              <a:ext uri="{FF2B5EF4-FFF2-40B4-BE49-F238E27FC236}">
                <a16:creationId xmlns:a16="http://schemas.microsoft.com/office/drawing/2014/main" id="{05712128-1128-78C0-90C3-4B0E6FA075F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4353878">
            <a:off x="10578547" y="4776400"/>
            <a:ext cx="914400" cy="914400"/>
          </a:xfrm>
          <a:prstGeom prst="rect">
            <a:avLst/>
          </a:prstGeom>
        </p:spPr>
      </p:pic>
      <p:pic>
        <p:nvPicPr>
          <p:cNvPr id="15" name="Grafika 14" descr="bakteria z wypełnieniem pełnym">
            <a:extLst>
              <a:ext uri="{FF2B5EF4-FFF2-40B4-BE49-F238E27FC236}">
                <a16:creationId xmlns:a16="http://schemas.microsoft.com/office/drawing/2014/main" id="{40EE6FA6-85EB-5D4E-C6AD-B92AB7C5D6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r="50000"/>
          <a:stretch/>
        </p:blipFill>
        <p:spPr>
          <a:xfrm>
            <a:off x="11734800" y="1233488"/>
            <a:ext cx="457200" cy="914400"/>
          </a:xfrm>
          <a:prstGeom prst="rect">
            <a:avLst/>
          </a:prstGeom>
        </p:spPr>
      </p:pic>
      <p:pic>
        <p:nvPicPr>
          <p:cNvPr id="17" name="Grafika 16" descr="bakteria z wypełnieniem pełnym">
            <a:extLst>
              <a:ext uri="{FF2B5EF4-FFF2-40B4-BE49-F238E27FC236}">
                <a16:creationId xmlns:a16="http://schemas.microsoft.com/office/drawing/2014/main" id="{987959F1-2406-C200-F16C-456C4C6E5DA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8199769">
            <a:off x="11635980" y="3905775"/>
            <a:ext cx="914400" cy="914400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50A02A4F-CCF9-5159-5CF5-CFB3541DD632}"/>
              </a:ext>
            </a:extLst>
          </p:cNvPr>
          <p:cNvSpPr txBox="1"/>
          <p:nvPr userDrawn="1"/>
        </p:nvSpPr>
        <p:spPr>
          <a:xfrm>
            <a:off x="838200" y="6406826"/>
            <a:ext cx="10515599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Główny Inspektorat Weterynarii • ul. Wspólna 30, 00-930 Warszawa • tel. 22 623 17 17 • </a:t>
            </a:r>
            <a:r>
              <a:rPr lang="pl-PL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wet@wetgiw.gov.pl</a:t>
            </a:r>
            <a:endParaRPr lang="pl-PL" sz="1050" dirty="0">
              <a:solidFill>
                <a:schemeClr val="tx1">
                  <a:lumMod val="50000"/>
                  <a:lumOff val="50000"/>
                </a:schemeClr>
              </a:solidFill>
              <a:cs typeface="Calibri" panose="020F050202020403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545872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igie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1820E7-C716-B71E-5385-593AA6529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44268" cy="1325563"/>
          </a:xfrm>
        </p:spPr>
        <p:txBody>
          <a:bodyPr/>
          <a:lstStyle>
            <a:lvl1pPr>
              <a:defRPr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F52412-6943-D7AD-1607-42952776F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44270" cy="4351338"/>
          </a:xfrm>
        </p:spPr>
        <p:txBody>
          <a:bodyPr/>
          <a:lstStyle>
            <a:lvl1pPr>
              <a:defRPr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7" name="Obraz 6" descr="Obraz zawierający symbol, godło, logo&#10;&#10;Opis wygenerowany automatycznie">
            <a:extLst>
              <a:ext uri="{FF2B5EF4-FFF2-40B4-BE49-F238E27FC236}">
                <a16:creationId xmlns:a16="http://schemas.microsoft.com/office/drawing/2014/main" id="{D68D8F07-373B-091C-8B65-5B7C2CC52A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73913"/>
          <a:stretch/>
        </p:blipFill>
        <p:spPr>
          <a:xfrm>
            <a:off x="898663" y="6281039"/>
            <a:ext cx="434008" cy="51574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16AD137-FE15-93AD-3A58-6D50BB18A4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1750" t="7507" r="3804"/>
          <a:stretch/>
        </p:blipFill>
        <p:spPr>
          <a:xfrm>
            <a:off x="1332671" y="6317919"/>
            <a:ext cx="408085" cy="441986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50A02A4F-CCF9-5159-5CF5-CFB3541DD632}"/>
              </a:ext>
            </a:extLst>
          </p:cNvPr>
          <p:cNvSpPr txBox="1"/>
          <p:nvPr userDrawn="1"/>
        </p:nvSpPr>
        <p:spPr>
          <a:xfrm>
            <a:off x="838200" y="6406826"/>
            <a:ext cx="10515599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Główny </a:t>
            </a:r>
            <a:r>
              <a:rPr lang="pl-PL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Inspektorzat</a:t>
            </a:r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 Weterynarii • ul. Wspólna 30, 00-930 Warszawa • tel. 22 623 17 17 • </a:t>
            </a:r>
            <a:r>
              <a:rPr lang="pl-PL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wet@wetgiw.gov.pl</a:t>
            </a:r>
            <a:endParaRPr lang="pl-PL" sz="1050" dirty="0">
              <a:solidFill>
                <a:schemeClr val="tx1">
                  <a:lumMod val="50000"/>
                  <a:lumOff val="50000"/>
                </a:schemeClr>
              </a:solidFill>
              <a:cs typeface="Calibri" panose="020F0502020204030204" pitchFamily="34" charset="0"/>
            </a:endParaRPr>
          </a:p>
          <a:p>
            <a:endParaRPr lang="pl-PL" dirty="0"/>
          </a:p>
        </p:txBody>
      </p:sp>
      <p:pic>
        <p:nvPicPr>
          <p:cNvPr id="9" name="Grafika 8" descr="Sanitizer z wypełnieniem pełnym">
            <a:extLst>
              <a:ext uri="{FF2B5EF4-FFF2-40B4-BE49-F238E27FC236}">
                <a16:creationId xmlns:a16="http://schemas.microsoft.com/office/drawing/2014/main" id="{5A337772-3041-4CE9-E7F9-890A9E5D54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7124"/>
          <a:stretch/>
        </p:blipFill>
        <p:spPr>
          <a:xfrm flipH="1">
            <a:off x="10916478" y="4731289"/>
            <a:ext cx="1275522" cy="2028616"/>
          </a:xfrm>
          <a:prstGeom prst="rect">
            <a:avLst/>
          </a:prstGeom>
        </p:spPr>
      </p:pic>
      <p:pic>
        <p:nvPicPr>
          <p:cNvPr id="11" name="Grafika 10" descr="Bąbelki z wypełnieniem pełnym">
            <a:extLst>
              <a:ext uri="{FF2B5EF4-FFF2-40B4-BE49-F238E27FC236}">
                <a16:creationId xmlns:a16="http://schemas.microsoft.com/office/drawing/2014/main" id="{C0660482-DCEE-07F4-FE53-845722C5DB5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038320" y="5734484"/>
            <a:ext cx="442479" cy="44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2523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ospodars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1820E7-C716-B71E-5385-593AA6529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44268" cy="1325563"/>
          </a:xfrm>
        </p:spPr>
        <p:txBody>
          <a:bodyPr/>
          <a:lstStyle>
            <a:lvl1pPr>
              <a:defRPr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F52412-6943-D7AD-1607-42952776F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44270" cy="4351338"/>
          </a:xfrm>
        </p:spPr>
        <p:txBody>
          <a:bodyPr/>
          <a:lstStyle>
            <a:lvl1pPr>
              <a:defRPr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7" name="Obraz 6" descr="Obraz zawierający symbol, godło, logo&#10;&#10;Opis wygenerowany automatycznie">
            <a:extLst>
              <a:ext uri="{FF2B5EF4-FFF2-40B4-BE49-F238E27FC236}">
                <a16:creationId xmlns:a16="http://schemas.microsoft.com/office/drawing/2014/main" id="{D68D8F07-373B-091C-8B65-5B7C2CC52A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73913"/>
          <a:stretch/>
        </p:blipFill>
        <p:spPr>
          <a:xfrm>
            <a:off x="898663" y="6281039"/>
            <a:ext cx="434008" cy="51574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16AD137-FE15-93AD-3A58-6D50BB18A4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1750" t="7507" r="3804"/>
          <a:stretch/>
        </p:blipFill>
        <p:spPr>
          <a:xfrm>
            <a:off x="1332671" y="6317919"/>
            <a:ext cx="408085" cy="441986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50A02A4F-CCF9-5159-5CF5-CFB3541DD632}"/>
              </a:ext>
            </a:extLst>
          </p:cNvPr>
          <p:cNvSpPr txBox="1"/>
          <p:nvPr userDrawn="1"/>
        </p:nvSpPr>
        <p:spPr>
          <a:xfrm>
            <a:off x="838200" y="6406826"/>
            <a:ext cx="10515599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Główny Inspektorat Weterynarii • ul. Wspólna 30, 00-930 Warszawa • tel. 22 623 17 17 • </a:t>
            </a:r>
            <a:r>
              <a:rPr lang="pl-PL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wet@wetgiw.gov.pl</a:t>
            </a:r>
            <a:endParaRPr lang="pl-PL" sz="1050" dirty="0">
              <a:solidFill>
                <a:schemeClr val="tx1">
                  <a:lumMod val="50000"/>
                  <a:lumOff val="50000"/>
                </a:schemeClr>
              </a:solidFill>
              <a:cs typeface="Calibri" panose="020F0502020204030204" pitchFamily="34" charset="0"/>
            </a:endParaRPr>
          </a:p>
          <a:p>
            <a:endParaRPr lang="pl-PL" dirty="0"/>
          </a:p>
        </p:txBody>
      </p:sp>
      <p:pic>
        <p:nvPicPr>
          <p:cNvPr id="4" name="Grafika 3" descr="Sceneria wiejska kontur">
            <a:extLst>
              <a:ext uri="{FF2B5EF4-FFF2-40B4-BE49-F238E27FC236}">
                <a16:creationId xmlns:a16="http://schemas.microsoft.com/office/drawing/2014/main" id="{FDC581DF-6654-069A-483D-A45B03BA3E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44883" y="5508599"/>
            <a:ext cx="1163684" cy="116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067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oln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a 8" descr="Mężczyzna kontur">
            <a:extLst>
              <a:ext uri="{FF2B5EF4-FFF2-40B4-BE49-F238E27FC236}">
                <a16:creationId xmlns:a16="http://schemas.microsoft.com/office/drawing/2014/main" id="{4EE2F04D-566D-A416-C927-74A15A517D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44883" y="5508599"/>
            <a:ext cx="1163684" cy="1163684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11820E7-C716-B71E-5385-593AA6529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44268" cy="1325563"/>
          </a:xfrm>
        </p:spPr>
        <p:txBody>
          <a:bodyPr/>
          <a:lstStyle>
            <a:lvl1pPr>
              <a:defRPr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F52412-6943-D7AD-1607-42952776F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44270" cy="4351338"/>
          </a:xfrm>
        </p:spPr>
        <p:txBody>
          <a:bodyPr/>
          <a:lstStyle>
            <a:lvl1pPr>
              <a:defRPr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7" name="Obraz 6" descr="Obraz zawierający symbol, godło, logo&#10;&#10;Opis wygenerowany automatycznie">
            <a:extLst>
              <a:ext uri="{FF2B5EF4-FFF2-40B4-BE49-F238E27FC236}">
                <a16:creationId xmlns:a16="http://schemas.microsoft.com/office/drawing/2014/main" id="{D68D8F07-373B-091C-8B65-5B7C2CC52A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73913"/>
          <a:stretch/>
        </p:blipFill>
        <p:spPr>
          <a:xfrm>
            <a:off x="898663" y="6281039"/>
            <a:ext cx="434008" cy="51574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16AD137-FE15-93AD-3A58-6D50BB18A4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51750" t="7507" r="3804"/>
          <a:stretch/>
        </p:blipFill>
        <p:spPr>
          <a:xfrm>
            <a:off x="1332671" y="6317919"/>
            <a:ext cx="408085" cy="441986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50A02A4F-CCF9-5159-5CF5-CFB3541DD632}"/>
              </a:ext>
            </a:extLst>
          </p:cNvPr>
          <p:cNvSpPr txBox="1"/>
          <p:nvPr userDrawn="1"/>
        </p:nvSpPr>
        <p:spPr>
          <a:xfrm>
            <a:off x="838200" y="6406826"/>
            <a:ext cx="10515599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Główny Inspektorat Weterynarii • ul. Wspólna 30, 00-930 Warszawa • tel. 22 623 17 17 • </a:t>
            </a:r>
            <a:r>
              <a:rPr lang="pl-PL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wet@wetgiw.gov.pl</a:t>
            </a:r>
            <a:endParaRPr lang="pl-PL" sz="1050" dirty="0">
              <a:solidFill>
                <a:schemeClr val="tx1">
                  <a:lumMod val="50000"/>
                  <a:lumOff val="50000"/>
                </a:schemeClr>
              </a:solidFill>
              <a:cs typeface="Calibri" panose="020F050202020403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059306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1820E7-C716-B71E-5385-593AA6529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44268" cy="1325563"/>
          </a:xfrm>
        </p:spPr>
        <p:txBody>
          <a:bodyPr/>
          <a:lstStyle>
            <a:lvl1pPr>
              <a:defRPr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F52412-6943-D7AD-1607-42952776F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44270" cy="4351338"/>
          </a:xfrm>
        </p:spPr>
        <p:txBody>
          <a:bodyPr/>
          <a:lstStyle>
            <a:lvl1pPr>
              <a:defRPr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7" name="Obraz 6" descr="Obraz zawierający symbol, godło, logo&#10;&#10;Opis wygenerowany automatycznie">
            <a:extLst>
              <a:ext uri="{FF2B5EF4-FFF2-40B4-BE49-F238E27FC236}">
                <a16:creationId xmlns:a16="http://schemas.microsoft.com/office/drawing/2014/main" id="{D68D8F07-373B-091C-8B65-5B7C2CC52A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73913"/>
          <a:stretch/>
        </p:blipFill>
        <p:spPr>
          <a:xfrm>
            <a:off x="898663" y="6281039"/>
            <a:ext cx="434008" cy="51574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16AD137-FE15-93AD-3A58-6D50BB18A4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1750" t="7507" r="3804"/>
          <a:stretch/>
        </p:blipFill>
        <p:spPr>
          <a:xfrm>
            <a:off x="1332671" y="6317919"/>
            <a:ext cx="408085" cy="441986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50A02A4F-CCF9-5159-5CF5-CFB3541DD632}"/>
              </a:ext>
            </a:extLst>
          </p:cNvPr>
          <p:cNvSpPr txBox="1"/>
          <p:nvPr userDrawn="1"/>
        </p:nvSpPr>
        <p:spPr>
          <a:xfrm>
            <a:off x="838200" y="6406826"/>
            <a:ext cx="10515599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Główny Inspektorat Weterynarii • ul. Wspólna 30, 00-930 Warszawa • tel. 22 623 17 17 • </a:t>
            </a:r>
            <a:r>
              <a:rPr lang="pl-PL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wet@wetgiw.gov.pl</a:t>
            </a:r>
            <a:endParaRPr lang="pl-PL" sz="1050" dirty="0">
              <a:solidFill>
                <a:schemeClr val="tx1">
                  <a:lumMod val="50000"/>
                  <a:lumOff val="50000"/>
                </a:schemeClr>
              </a:solidFill>
              <a:cs typeface="Calibri" panose="020F0502020204030204" pitchFamily="34" charset="0"/>
            </a:endParaRPr>
          </a:p>
          <a:p>
            <a:endParaRPr lang="pl-PL" dirty="0"/>
          </a:p>
        </p:txBody>
      </p:sp>
      <p:pic>
        <p:nvPicPr>
          <p:cNvPr id="6" name="Grafika 5" descr="Karteczki samoprzylepne 3 kontur">
            <a:extLst>
              <a:ext uri="{FF2B5EF4-FFF2-40B4-BE49-F238E27FC236}">
                <a16:creationId xmlns:a16="http://schemas.microsoft.com/office/drawing/2014/main" id="{DBFA9A42-7BB7-E033-05C0-96F2093A4DF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73407" y="571976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0302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1820E7-C716-B71E-5385-593AA6529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44268" cy="1325563"/>
          </a:xfrm>
        </p:spPr>
        <p:txBody>
          <a:bodyPr/>
          <a:lstStyle>
            <a:lvl1pPr>
              <a:defRPr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F52412-6943-D7AD-1607-42952776F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44270" cy="4351338"/>
          </a:xfrm>
        </p:spPr>
        <p:txBody>
          <a:bodyPr/>
          <a:lstStyle>
            <a:lvl1pPr>
              <a:defRPr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7" name="Obraz 6" descr="Obraz zawierający symbol, godło, logo&#10;&#10;Opis wygenerowany automatycznie">
            <a:extLst>
              <a:ext uri="{FF2B5EF4-FFF2-40B4-BE49-F238E27FC236}">
                <a16:creationId xmlns:a16="http://schemas.microsoft.com/office/drawing/2014/main" id="{D68D8F07-373B-091C-8B65-5B7C2CC52A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73913"/>
          <a:stretch/>
        </p:blipFill>
        <p:spPr>
          <a:xfrm>
            <a:off x="898663" y="6281039"/>
            <a:ext cx="434008" cy="51574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16AD137-FE15-93AD-3A58-6D50BB18A4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1750" t="7507" r="3804"/>
          <a:stretch/>
        </p:blipFill>
        <p:spPr>
          <a:xfrm>
            <a:off x="1332671" y="6317919"/>
            <a:ext cx="408085" cy="441986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50A02A4F-CCF9-5159-5CF5-CFB3541DD632}"/>
              </a:ext>
            </a:extLst>
          </p:cNvPr>
          <p:cNvSpPr txBox="1"/>
          <p:nvPr userDrawn="1"/>
        </p:nvSpPr>
        <p:spPr>
          <a:xfrm>
            <a:off x="838200" y="6406826"/>
            <a:ext cx="10515599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Główny Inspektorat Weterynarii • ul. Wspólna 30, 00-930 Warszawa • tel. 22 623 17 17 • </a:t>
            </a:r>
            <a:r>
              <a:rPr lang="pl-PL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wet@wetgiw.gov.pl</a:t>
            </a:r>
            <a:endParaRPr lang="pl-PL" sz="1050" dirty="0">
              <a:solidFill>
                <a:schemeClr val="tx1">
                  <a:lumMod val="50000"/>
                  <a:lumOff val="50000"/>
                </a:schemeClr>
              </a:solidFill>
              <a:cs typeface="Calibri" panose="020F0502020204030204" pitchFamily="34" charset="0"/>
            </a:endParaRPr>
          </a:p>
          <a:p>
            <a:endParaRPr lang="pl-PL" dirty="0"/>
          </a:p>
        </p:txBody>
      </p:sp>
      <p:pic>
        <p:nvPicPr>
          <p:cNvPr id="11" name="Grafika 10" descr="Wykres kołowy kontur">
            <a:extLst>
              <a:ext uri="{FF2B5EF4-FFF2-40B4-BE49-F238E27FC236}">
                <a16:creationId xmlns:a16="http://schemas.microsoft.com/office/drawing/2014/main" id="{B66A3A78-29C3-79FD-15F9-524CCB4B32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73407" y="571976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3242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formac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1820E7-C716-B71E-5385-593AA6529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44268" cy="1325563"/>
          </a:xfrm>
        </p:spPr>
        <p:txBody>
          <a:bodyPr/>
          <a:lstStyle>
            <a:lvl1pPr>
              <a:defRPr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F52412-6943-D7AD-1607-42952776F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44270" cy="4351338"/>
          </a:xfrm>
        </p:spPr>
        <p:txBody>
          <a:bodyPr/>
          <a:lstStyle>
            <a:lvl1pPr>
              <a:defRPr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7" name="Obraz 6" descr="Obraz zawierający symbol, godło, logo&#10;&#10;Opis wygenerowany automatycznie">
            <a:extLst>
              <a:ext uri="{FF2B5EF4-FFF2-40B4-BE49-F238E27FC236}">
                <a16:creationId xmlns:a16="http://schemas.microsoft.com/office/drawing/2014/main" id="{D68D8F07-373B-091C-8B65-5B7C2CC52A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73913"/>
          <a:stretch/>
        </p:blipFill>
        <p:spPr>
          <a:xfrm>
            <a:off x="898663" y="6281039"/>
            <a:ext cx="434008" cy="51574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16AD137-FE15-93AD-3A58-6D50BB18A4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1750" t="7507" r="3804"/>
          <a:stretch/>
        </p:blipFill>
        <p:spPr>
          <a:xfrm>
            <a:off x="1332671" y="6317919"/>
            <a:ext cx="408085" cy="441986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50A02A4F-CCF9-5159-5CF5-CFB3541DD632}"/>
              </a:ext>
            </a:extLst>
          </p:cNvPr>
          <p:cNvSpPr txBox="1"/>
          <p:nvPr userDrawn="1"/>
        </p:nvSpPr>
        <p:spPr>
          <a:xfrm>
            <a:off x="838200" y="6406826"/>
            <a:ext cx="10515599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Główny Inspektorat Weterynarii • ul. Wspólna 30, 00-930 Warszawa • tel. 22 623 17 17 • </a:t>
            </a:r>
            <a:r>
              <a:rPr lang="pl-PL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wet@wetgiw.gov.pl</a:t>
            </a:r>
            <a:endParaRPr lang="pl-PL" sz="1050" dirty="0">
              <a:solidFill>
                <a:schemeClr val="tx1">
                  <a:lumMod val="50000"/>
                  <a:lumOff val="50000"/>
                </a:schemeClr>
              </a:solidFill>
              <a:cs typeface="Calibri" panose="020F0502020204030204" pitchFamily="34" charset="0"/>
            </a:endParaRPr>
          </a:p>
          <a:p>
            <a:endParaRPr lang="pl-PL" dirty="0"/>
          </a:p>
        </p:txBody>
      </p:sp>
      <p:pic>
        <p:nvPicPr>
          <p:cNvPr id="6" name="Grafika 5" descr="Informacje kontur">
            <a:extLst>
              <a:ext uri="{FF2B5EF4-FFF2-40B4-BE49-F238E27FC236}">
                <a16:creationId xmlns:a16="http://schemas.microsoft.com/office/drawing/2014/main" id="{6CC78998-38AA-EE71-6DF6-600888A67E2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73407" y="571976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2215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ur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1820E7-C716-B71E-5385-593AA6529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44268" cy="1325563"/>
          </a:xfrm>
        </p:spPr>
        <p:txBody>
          <a:bodyPr/>
          <a:lstStyle>
            <a:lvl1pPr>
              <a:defRPr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F52412-6943-D7AD-1607-42952776F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44270" cy="4351338"/>
          </a:xfrm>
        </p:spPr>
        <p:txBody>
          <a:bodyPr/>
          <a:lstStyle>
            <a:lvl1pPr>
              <a:defRPr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7" name="Obraz 6" descr="Obraz zawierający symbol, godło, logo&#10;&#10;Opis wygenerowany automatycznie">
            <a:extLst>
              <a:ext uri="{FF2B5EF4-FFF2-40B4-BE49-F238E27FC236}">
                <a16:creationId xmlns:a16="http://schemas.microsoft.com/office/drawing/2014/main" id="{D68D8F07-373B-091C-8B65-5B7C2CC52A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73913"/>
          <a:stretch/>
        </p:blipFill>
        <p:spPr>
          <a:xfrm>
            <a:off x="898663" y="6281039"/>
            <a:ext cx="434008" cy="51574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16AD137-FE15-93AD-3A58-6D50BB18A4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1750" t="7507" r="3804"/>
          <a:stretch/>
        </p:blipFill>
        <p:spPr>
          <a:xfrm>
            <a:off x="1332671" y="6317919"/>
            <a:ext cx="408085" cy="441986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50A02A4F-CCF9-5159-5CF5-CFB3541DD632}"/>
              </a:ext>
            </a:extLst>
          </p:cNvPr>
          <p:cNvSpPr txBox="1"/>
          <p:nvPr userDrawn="1"/>
        </p:nvSpPr>
        <p:spPr>
          <a:xfrm>
            <a:off x="838200" y="6406826"/>
            <a:ext cx="10515599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Główny Inspektorat Weterynarii • ul. Wspólna 30, 00-930 Warszawa • tel. 22 623 17 17 • </a:t>
            </a:r>
            <a:r>
              <a:rPr lang="pl-PL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wet@wetgiw.gov.pl</a:t>
            </a:r>
            <a:endParaRPr lang="pl-PL" sz="1050" dirty="0">
              <a:solidFill>
                <a:schemeClr val="tx1">
                  <a:lumMod val="50000"/>
                  <a:lumOff val="50000"/>
                </a:schemeClr>
              </a:solidFill>
              <a:cs typeface="Calibri" panose="020F0502020204030204" pitchFamily="34" charset="0"/>
            </a:endParaRPr>
          </a:p>
          <a:p>
            <a:endParaRPr lang="pl-PL" dirty="0"/>
          </a:p>
        </p:txBody>
      </p:sp>
      <p:pic>
        <p:nvPicPr>
          <p:cNvPr id="13" name="Grafika 12" descr="Europa z wypełnieniem pełnym">
            <a:extLst>
              <a:ext uri="{FF2B5EF4-FFF2-40B4-BE49-F238E27FC236}">
                <a16:creationId xmlns:a16="http://schemas.microsoft.com/office/drawing/2014/main" id="{160DC7AA-5E99-8B4F-4EEC-2DF24EC70DC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11698" y="4075271"/>
            <a:ext cx="2862470" cy="286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9296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oku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1820E7-C716-B71E-5385-593AA6529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44268" cy="1325563"/>
          </a:xfrm>
        </p:spPr>
        <p:txBody>
          <a:bodyPr/>
          <a:lstStyle>
            <a:lvl1pPr>
              <a:defRPr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F52412-6943-D7AD-1607-42952776F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44270" cy="4351338"/>
          </a:xfrm>
        </p:spPr>
        <p:txBody>
          <a:bodyPr/>
          <a:lstStyle>
            <a:lvl1pPr>
              <a:defRPr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7" name="Obraz 6" descr="Obraz zawierający symbol, godło, logo&#10;&#10;Opis wygenerowany automatycznie">
            <a:extLst>
              <a:ext uri="{FF2B5EF4-FFF2-40B4-BE49-F238E27FC236}">
                <a16:creationId xmlns:a16="http://schemas.microsoft.com/office/drawing/2014/main" id="{D68D8F07-373B-091C-8B65-5B7C2CC52A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73913"/>
          <a:stretch/>
        </p:blipFill>
        <p:spPr>
          <a:xfrm>
            <a:off x="898663" y="6281039"/>
            <a:ext cx="434008" cy="51574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16AD137-FE15-93AD-3A58-6D50BB18A4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1750" t="7507" r="3804"/>
          <a:stretch/>
        </p:blipFill>
        <p:spPr>
          <a:xfrm>
            <a:off x="1332671" y="6317919"/>
            <a:ext cx="408085" cy="441986"/>
          </a:xfrm>
          <a:prstGeom prst="rect">
            <a:avLst/>
          </a:prstGeom>
        </p:spPr>
      </p:pic>
      <p:pic>
        <p:nvPicPr>
          <p:cNvPr id="9" name="Grafika 8" descr="Kontrakt kontur">
            <a:extLst>
              <a:ext uri="{FF2B5EF4-FFF2-40B4-BE49-F238E27FC236}">
                <a16:creationId xmlns:a16="http://schemas.microsoft.com/office/drawing/2014/main" id="{E8061847-3477-DAE5-B201-D2B23C6242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42072"/>
          <a:stretch/>
        </p:blipFill>
        <p:spPr>
          <a:xfrm>
            <a:off x="10175738" y="3535017"/>
            <a:ext cx="2016262" cy="3480628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A7854763-1BE5-BD30-FECF-E5C114BAFF57}"/>
              </a:ext>
            </a:extLst>
          </p:cNvPr>
          <p:cNvSpPr txBox="1"/>
          <p:nvPr userDrawn="1"/>
        </p:nvSpPr>
        <p:spPr>
          <a:xfrm>
            <a:off x="838200" y="6406826"/>
            <a:ext cx="10515599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Główny Inspektorat Weterynarii • ul. Wspólna 30, 00-930 Warszawa • tel. 22 623 17 17 • </a:t>
            </a:r>
            <a:r>
              <a:rPr lang="pl-PL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wet@wetgiw.gov.pl</a:t>
            </a:r>
            <a:endParaRPr lang="pl-PL" sz="1050" dirty="0">
              <a:solidFill>
                <a:schemeClr val="tx1">
                  <a:lumMod val="50000"/>
                  <a:lumOff val="50000"/>
                </a:schemeClr>
              </a:solidFill>
              <a:cs typeface="Calibri" panose="020F050202020403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310629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265613-9290-D332-F9EA-F4D048618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E292069-534B-66EC-2901-7279FBF3E2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FE3410D-D5A7-89FE-672E-0CACD721C4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8" name="Obraz 7" descr="Obraz zawierający symbol, godło, logo&#10;&#10;Opis wygenerowany automatycznie">
            <a:extLst>
              <a:ext uri="{FF2B5EF4-FFF2-40B4-BE49-F238E27FC236}">
                <a16:creationId xmlns:a16="http://schemas.microsoft.com/office/drawing/2014/main" id="{D2F3F914-70CC-438A-ED76-EEBFF91F75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73913"/>
          <a:stretch/>
        </p:blipFill>
        <p:spPr>
          <a:xfrm>
            <a:off x="898663" y="6281039"/>
            <a:ext cx="434008" cy="515746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C9ABD370-18A6-A976-58F9-7E14ADAEB9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1750" t="7507" r="3804"/>
          <a:stretch/>
        </p:blipFill>
        <p:spPr>
          <a:xfrm>
            <a:off x="1332671" y="6317919"/>
            <a:ext cx="408085" cy="441986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A9DBCBD7-7BBD-FA93-FAC7-1854D1F664D1}"/>
              </a:ext>
            </a:extLst>
          </p:cNvPr>
          <p:cNvSpPr txBox="1"/>
          <p:nvPr userDrawn="1"/>
        </p:nvSpPr>
        <p:spPr>
          <a:xfrm>
            <a:off x="838200" y="6406826"/>
            <a:ext cx="10515599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Główny Inspektorat Weterynarii • ul. Wspólna 30, 00-930 Warszawa • tel. 22 623 17 17 • </a:t>
            </a:r>
            <a:r>
              <a:rPr lang="pl-PL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wet@wetgiw.gov.pl</a:t>
            </a:r>
            <a:endParaRPr lang="pl-PL" sz="1050" dirty="0">
              <a:solidFill>
                <a:schemeClr val="tx1">
                  <a:lumMod val="50000"/>
                  <a:lumOff val="50000"/>
                </a:schemeClr>
              </a:solidFill>
              <a:cs typeface="Calibri" panose="020F0502020204030204" pitchFamily="34" charset="0"/>
            </a:endParaRPr>
          </a:p>
          <a:p>
            <a:endParaRPr lang="pl-PL" dirty="0"/>
          </a:p>
        </p:txBody>
      </p:sp>
      <p:pic>
        <p:nvPicPr>
          <p:cNvPr id="6" name="Grafika 5" descr="Kod QR kontur">
            <a:extLst>
              <a:ext uri="{FF2B5EF4-FFF2-40B4-BE49-F238E27FC236}">
                <a16:creationId xmlns:a16="http://schemas.microsoft.com/office/drawing/2014/main" id="{DE8CE957-D1F3-57DB-1F10-BF43D8A8F4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67999" y="5314605"/>
            <a:ext cx="1713671" cy="1713671"/>
          </a:xfrm>
          <a:prstGeom prst="rect">
            <a:avLst/>
          </a:prstGeom>
        </p:spPr>
      </p:pic>
      <p:pic>
        <p:nvPicPr>
          <p:cNvPr id="7" name="Grafika 6" descr="Kod QR kontur">
            <a:extLst>
              <a:ext uri="{FF2B5EF4-FFF2-40B4-BE49-F238E27FC236}">
                <a16:creationId xmlns:a16="http://schemas.microsoft.com/office/drawing/2014/main" id="{489C2873-FC71-88FC-D11A-4F6845BF4A2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67998" y="3960157"/>
            <a:ext cx="1713671" cy="1713671"/>
          </a:xfrm>
          <a:prstGeom prst="rect">
            <a:avLst/>
          </a:prstGeom>
        </p:spPr>
      </p:pic>
      <p:pic>
        <p:nvPicPr>
          <p:cNvPr id="10" name="Grafika 9" descr="Kod QR kontur">
            <a:extLst>
              <a:ext uri="{FF2B5EF4-FFF2-40B4-BE49-F238E27FC236}">
                <a16:creationId xmlns:a16="http://schemas.microsoft.com/office/drawing/2014/main" id="{549767E3-6AAA-BFEF-3295-A46AB0D17E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2611" t="63713"/>
          <a:stretch/>
        </p:blipFill>
        <p:spPr>
          <a:xfrm>
            <a:off x="11569566" y="3759114"/>
            <a:ext cx="812101" cy="62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1561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1820E7-C716-B71E-5385-593AA65290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673108"/>
            <a:ext cx="10515600" cy="1325563"/>
          </a:xfrm>
        </p:spPr>
        <p:txBody>
          <a:bodyPr/>
          <a:lstStyle>
            <a:lvl1pPr algn="ctr">
              <a:defRPr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 dirty="0"/>
              <a:t>Dziękuję za uwagę!</a:t>
            </a:r>
          </a:p>
        </p:txBody>
      </p:sp>
      <p:pic>
        <p:nvPicPr>
          <p:cNvPr id="7" name="Obraz 6" descr="Obraz zawierający symbol, godło, logo&#10;&#10;Opis wygenerowany automatycznie">
            <a:extLst>
              <a:ext uri="{FF2B5EF4-FFF2-40B4-BE49-F238E27FC236}">
                <a16:creationId xmlns:a16="http://schemas.microsoft.com/office/drawing/2014/main" id="{D68D8F07-373B-091C-8B65-5B7C2CC52A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73913"/>
          <a:stretch/>
        </p:blipFill>
        <p:spPr>
          <a:xfrm>
            <a:off x="898663" y="6281039"/>
            <a:ext cx="434008" cy="51574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16AD137-FE15-93AD-3A58-6D50BB18A4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1750" t="7507" r="3804"/>
          <a:stretch/>
        </p:blipFill>
        <p:spPr>
          <a:xfrm>
            <a:off x="1332671" y="6317919"/>
            <a:ext cx="408085" cy="441986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46A6C214-AFE5-9CE4-AEDA-9A979925CC2C}"/>
              </a:ext>
            </a:extLst>
          </p:cNvPr>
          <p:cNvSpPr txBox="1"/>
          <p:nvPr userDrawn="1"/>
        </p:nvSpPr>
        <p:spPr>
          <a:xfrm>
            <a:off x="838200" y="6406826"/>
            <a:ext cx="10515599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Główny Inspektorat Weterynarii • ul. Wspólna 30, 00-930 Warszawa • tel. 22 623 17 17 • </a:t>
            </a:r>
            <a:r>
              <a:rPr lang="pl-PL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wet@wetgiw.gov.pl</a:t>
            </a:r>
            <a:endParaRPr lang="pl-PL" sz="1050" dirty="0">
              <a:solidFill>
                <a:schemeClr val="tx1">
                  <a:lumMod val="50000"/>
                  <a:lumOff val="50000"/>
                </a:schemeClr>
              </a:solidFill>
              <a:cs typeface="Calibri" panose="020F0502020204030204" pitchFamily="34" charset="0"/>
            </a:endParaRPr>
          </a:p>
          <a:p>
            <a:endParaRPr lang="pl-PL" dirty="0"/>
          </a:p>
        </p:txBody>
      </p:sp>
      <p:pic>
        <p:nvPicPr>
          <p:cNvPr id="5" name="Obraz 4" descr="Obraz zawierający tekst, Czcionka, zrzut ekranu, Grafika&#10;&#10;Opis wygenerowany automatycznie">
            <a:extLst>
              <a:ext uri="{FF2B5EF4-FFF2-40B4-BE49-F238E27FC236}">
                <a16:creationId xmlns:a16="http://schemas.microsoft.com/office/drawing/2014/main" id="{AA5B4C41-817E-4B39-78C2-F5CB7EDAAAB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79905" y="4559572"/>
            <a:ext cx="2584174" cy="884194"/>
          </a:xfrm>
          <a:prstGeom prst="rect">
            <a:avLst/>
          </a:prstGeom>
        </p:spPr>
      </p:pic>
      <p:pic>
        <p:nvPicPr>
          <p:cNvPr id="10" name="Obraz 9" descr="Obraz zawierający Czcionka, tekst, Grafika, biały&#10;&#10;Opis wygenerowany automatycznie">
            <a:extLst>
              <a:ext uri="{FF2B5EF4-FFF2-40B4-BE49-F238E27FC236}">
                <a16:creationId xmlns:a16="http://schemas.microsoft.com/office/drawing/2014/main" id="{8D338261-B66A-F740-6C4E-AFF668827B0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661452" y="4469358"/>
            <a:ext cx="2454965" cy="1010581"/>
          </a:xfrm>
          <a:prstGeom prst="rect">
            <a:avLst/>
          </a:prstGeom>
        </p:spPr>
      </p:pic>
      <p:sp>
        <p:nvSpPr>
          <p:cNvPr id="12" name="Prostokąt 11">
            <a:extLst>
              <a:ext uri="{FF2B5EF4-FFF2-40B4-BE49-F238E27FC236}">
                <a16:creationId xmlns:a16="http://schemas.microsoft.com/office/drawing/2014/main" id="{E7C0430D-4D35-21D5-8A4B-B055D7F4043B}"/>
              </a:ext>
            </a:extLst>
          </p:cNvPr>
          <p:cNvSpPr/>
          <p:nvPr userDrawn="1"/>
        </p:nvSpPr>
        <p:spPr>
          <a:xfrm>
            <a:off x="8080513" y="4750904"/>
            <a:ext cx="1719470" cy="6062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 descr="Obraz zawierający tekst, Czcionka, zrzut ekranu, Grafika&#10;&#10;Opis wygenerowany automatycznie">
            <a:extLst>
              <a:ext uri="{FF2B5EF4-FFF2-40B4-BE49-F238E27FC236}">
                <a16:creationId xmlns:a16="http://schemas.microsoft.com/office/drawing/2014/main" id="{5633733E-01D8-246B-2F4B-59328F14F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37308" b="49428"/>
          <a:stretch/>
        </p:blipFill>
        <p:spPr>
          <a:xfrm>
            <a:off x="8279297" y="4726403"/>
            <a:ext cx="1620078" cy="447153"/>
          </a:xfrm>
          <a:prstGeom prst="rect">
            <a:avLst/>
          </a:prstGeom>
        </p:spPr>
      </p:pic>
      <p:pic>
        <p:nvPicPr>
          <p:cNvPr id="1026" name="Picture 2" descr="Bezpłatny wektor twitter nowe logo 2023 x na białym tle wektora">
            <a:extLst>
              <a:ext uri="{FF2B5EF4-FFF2-40B4-BE49-F238E27FC236}">
                <a16:creationId xmlns:a16="http://schemas.microsoft.com/office/drawing/2014/main" id="{027A0EB4-4A6E-2E65-F245-BCC851F3710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971" y="4545495"/>
            <a:ext cx="811696" cy="81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BD60FB5D-E712-088F-9E3B-7CD578207398}"/>
              </a:ext>
            </a:extLst>
          </p:cNvPr>
          <p:cNvSpPr txBox="1"/>
          <p:nvPr userDrawn="1"/>
        </p:nvSpPr>
        <p:spPr>
          <a:xfrm>
            <a:off x="1740756" y="4789983"/>
            <a:ext cx="1216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@</a:t>
            </a:r>
            <a:r>
              <a:rPr lang="pl-PL" dirty="0" err="1"/>
              <a:t>WetGIW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216547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D1422B-E541-525A-6193-88C5797A3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B9B091C-76F5-D39B-22F2-9B8405FB6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CA756AB-F15A-4CD0-B0C7-95A363ADB0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pic>
        <p:nvPicPr>
          <p:cNvPr id="9" name="Obraz 8" descr="Obraz zawierający symbol, godło, logo&#10;&#10;Opis wygenerowany automatycznie">
            <a:extLst>
              <a:ext uri="{FF2B5EF4-FFF2-40B4-BE49-F238E27FC236}">
                <a16:creationId xmlns:a16="http://schemas.microsoft.com/office/drawing/2014/main" id="{A7DD5CC9-A97F-6C15-9666-EB3ED2BFCE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73913"/>
          <a:stretch/>
        </p:blipFill>
        <p:spPr>
          <a:xfrm>
            <a:off x="898663" y="6281039"/>
            <a:ext cx="434008" cy="515746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AF69FED7-9A5E-D792-DFA4-1B82398F2A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1750" t="7507" r="3804"/>
          <a:stretch/>
        </p:blipFill>
        <p:spPr>
          <a:xfrm>
            <a:off x="1332671" y="6317919"/>
            <a:ext cx="408085" cy="441986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F49E58FE-151A-DF8B-E201-9F474E878567}"/>
              </a:ext>
            </a:extLst>
          </p:cNvPr>
          <p:cNvSpPr txBox="1"/>
          <p:nvPr userDrawn="1"/>
        </p:nvSpPr>
        <p:spPr>
          <a:xfrm>
            <a:off x="838200" y="6406826"/>
            <a:ext cx="10515599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Główny Inspektorat Weterynarii • ul. Wspólna 30, 00-930 Warszawa • tel. 22 623 17 17 • </a:t>
            </a:r>
            <a:r>
              <a:rPr lang="pl-PL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wet@wetgiw.gov.pl</a:t>
            </a:r>
            <a:endParaRPr lang="pl-PL" sz="1050" dirty="0">
              <a:solidFill>
                <a:schemeClr val="tx1">
                  <a:lumMod val="50000"/>
                  <a:lumOff val="50000"/>
                </a:schemeClr>
              </a:solidFill>
              <a:cs typeface="Calibri" panose="020F0502020204030204" pitchFamily="34" charset="0"/>
            </a:endParaRPr>
          </a:p>
          <a:p>
            <a:endParaRPr lang="pl-PL" dirty="0"/>
          </a:p>
        </p:txBody>
      </p:sp>
      <p:pic>
        <p:nvPicPr>
          <p:cNvPr id="6" name="Grafika 5" descr="Kod QR kontur">
            <a:extLst>
              <a:ext uri="{FF2B5EF4-FFF2-40B4-BE49-F238E27FC236}">
                <a16:creationId xmlns:a16="http://schemas.microsoft.com/office/drawing/2014/main" id="{21A7977D-DD0E-2C2C-F813-34241214350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67999" y="5314605"/>
            <a:ext cx="1713671" cy="1713671"/>
          </a:xfrm>
          <a:prstGeom prst="rect">
            <a:avLst/>
          </a:prstGeom>
        </p:spPr>
      </p:pic>
      <p:pic>
        <p:nvPicPr>
          <p:cNvPr id="7" name="Grafika 6" descr="Kod QR kontur">
            <a:extLst>
              <a:ext uri="{FF2B5EF4-FFF2-40B4-BE49-F238E27FC236}">
                <a16:creationId xmlns:a16="http://schemas.microsoft.com/office/drawing/2014/main" id="{29EA7ED3-27B5-B4BA-769E-10A70887FEF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67998" y="3960157"/>
            <a:ext cx="1713671" cy="1713671"/>
          </a:xfrm>
          <a:prstGeom prst="rect">
            <a:avLst/>
          </a:prstGeom>
        </p:spPr>
      </p:pic>
      <p:pic>
        <p:nvPicPr>
          <p:cNvPr id="8" name="Grafika 7" descr="Kod QR kontur">
            <a:extLst>
              <a:ext uri="{FF2B5EF4-FFF2-40B4-BE49-F238E27FC236}">
                <a16:creationId xmlns:a16="http://schemas.microsoft.com/office/drawing/2014/main" id="{519D78B0-695A-2A28-915F-B56E10A4A6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2611" t="63713"/>
          <a:stretch/>
        </p:blipFill>
        <p:spPr>
          <a:xfrm>
            <a:off x="11569566" y="3759114"/>
            <a:ext cx="812101" cy="62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1192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row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1820E7-C716-B71E-5385-593AA6529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44268" cy="1325563"/>
          </a:xfrm>
        </p:spPr>
        <p:txBody>
          <a:bodyPr/>
          <a:lstStyle>
            <a:lvl1pPr>
              <a:defRPr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F52412-6943-D7AD-1607-42952776F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44270" cy="4351338"/>
          </a:xfrm>
        </p:spPr>
        <p:txBody>
          <a:bodyPr/>
          <a:lstStyle>
            <a:lvl1pPr>
              <a:defRPr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7" name="Obraz 6" descr="Obraz zawierający symbol, godło, logo&#10;&#10;Opis wygenerowany automatycznie">
            <a:extLst>
              <a:ext uri="{FF2B5EF4-FFF2-40B4-BE49-F238E27FC236}">
                <a16:creationId xmlns:a16="http://schemas.microsoft.com/office/drawing/2014/main" id="{D68D8F07-373B-091C-8B65-5B7C2CC52A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73913"/>
          <a:stretch/>
        </p:blipFill>
        <p:spPr>
          <a:xfrm>
            <a:off x="898663" y="6281039"/>
            <a:ext cx="434008" cy="51574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16AD137-FE15-93AD-3A58-6D50BB18A4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1750" t="7507" r="3804"/>
          <a:stretch/>
        </p:blipFill>
        <p:spPr>
          <a:xfrm>
            <a:off x="1332671" y="6317919"/>
            <a:ext cx="408085" cy="441986"/>
          </a:xfrm>
          <a:prstGeom prst="rect">
            <a:avLst/>
          </a:prstGeom>
        </p:spPr>
      </p:pic>
      <p:pic>
        <p:nvPicPr>
          <p:cNvPr id="12" name="Grafika 11" descr="Krowa kontur">
            <a:extLst>
              <a:ext uri="{FF2B5EF4-FFF2-40B4-BE49-F238E27FC236}">
                <a16:creationId xmlns:a16="http://schemas.microsoft.com/office/drawing/2014/main" id="{74A5CDCD-E6CE-6062-7A97-6C925D8780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42833" y="5499542"/>
            <a:ext cx="1221933" cy="1221933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76A92173-3EEF-BE03-CC20-1ACA99B2FE59}"/>
              </a:ext>
            </a:extLst>
          </p:cNvPr>
          <p:cNvSpPr txBox="1"/>
          <p:nvPr userDrawn="1"/>
        </p:nvSpPr>
        <p:spPr>
          <a:xfrm>
            <a:off x="838200" y="6406826"/>
            <a:ext cx="10515599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Główny Inspektorat Weterynarii • ul. Wspólna 30, 00-930 Warszawa • tel. 22 623 17 17 • </a:t>
            </a:r>
            <a:r>
              <a:rPr lang="pl-PL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wet@wetgiw.gov.pl</a:t>
            </a:r>
            <a:endParaRPr lang="pl-PL" sz="1050" dirty="0">
              <a:solidFill>
                <a:schemeClr val="tx1">
                  <a:lumMod val="50000"/>
                  <a:lumOff val="50000"/>
                </a:schemeClr>
              </a:solidFill>
              <a:cs typeface="Calibri" panose="020F050202020403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844177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le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a 5" descr="Nabiał kontur">
            <a:extLst>
              <a:ext uri="{FF2B5EF4-FFF2-40B4-BE49-F238E27FC236}">
                <a16:creationId xmlns:a16="http://schemas.microsoft.com/office/drawing/2014/main" id="{12B6BDCA-6884-5CE5-F628-43865FADB1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5874" b="24208"/>
          <a:stretch/>
        </p:blipFill>
        <p:spPr>
          <a:xfrm>
            <a:off x="9710670" y="3925254"/>
            <a:ext cx="2481330" cy="2932746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11820E7-C716-B71E-5385-593AA6529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44268" cy="1325563"/>
          </a:xfrm>
        </p:spPr>
        <p:txBody>
          <a:bodyPr/>
          <a:lstStyle>
            <a:lvl1pPr>
              <a:defRPr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F52412-6943-D7AD-1607-42952776F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44270" cy="4351338"/>
          </a:xfrm>
        </p:spPr>
        <p:txBody>
          <a:bodyPr/>
          <a:lstStyle>
            <a:lvl1pPr>
              <a:defRPr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7" name="Obraz 6" descr="Obraz zawierający symbol, godło, logo&#10;&#10;Opis wygenerowany automatycznie">
            <a:extLst>
              <a:ext uri="{FF2B5EF4-FFF2-40B4-BE49-F238E27FC236}">
                <a16:creationId xmlns:a16="http://schemas.microsoft.com/office/drawing/2014/main" id="{D68D8F07-373B-091C-8B65-5B7C2CC52A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73913"/>
          <a:stretch/>
        </p:blipFill>
        <p:spPr>
          <a:xfrm>
            <a:off x="898663" y="6281039"/>
            <a:ext cx="434008" cy="51574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16AD137-FE15-93AD-3A58-6D50BB18A4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51750" t="7507" r="3804"/>
          <a:stretch/>
        </p:blipFill>
        <p:spPr>
          <a:xfrm>
            <a:off x="1332671" y="6317919"/>
            <a:ext cx="408085" cy="441986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35418152-254D-F451-D2E6-A26DF87241BD}"/>
              </a:ext>
            </a:extLst>
          </p:cNvPr>
          <p:cNvSpPr txBox="1"/>
          <p:nvPr userDrawn="1"/>
        </p:nvSpPr>
        <p:spPr>
          <a:xfrm>
            <a:off x="838200" y="6406826"/>
            <a:ext cx="10515599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Główny Inspektorat Weterynarii • ul. Wspólna 30, 00-930 Warszawa • tel. 22 623 17 17 • </a:t>
            </a:r>
            <a:r>
              <a:rPr lang="pl-PL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wet@wetgiw.gov.pl</a:t>
            </a:r>
            <a:endParaRPr lang="pl-PL" sz="1050" dirty="0">
              <a:solidFill>
                <a:schemeClr val="tx1">
                  <a:lumMod val="50000"/>
                  <a:lumOff val="50000"/>
                </a:schemeClr>
              </a:solidFill>
              <a:cs typeface="Calibri" panose="020F050202020403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349615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Świ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a 8" descr="Świnia kontur">
            <a:extLst>
              <a:ext uri="{FF2B5EF4-FFF2-40B4-BE49-F238E27FC236}">
                <a16:creationId xmlns:a16="http://schemas.microsoft.com/office/drawing/2014/main" id="{37322F92-D13A-B45C-90CB-911758891A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42834" y="5499542"/>
            <a:ext cx="1221932" cy="1221932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11820E7-C716-B71E-5385-593AA6529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44268" cy="1325563"/>
          </a:xfrm>
        </p:spPr>
        <p:txBody>
          <a:bodyPr/>
          <a:lstStyle>
            <a:lvl1pPr>
              <a:defRPr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F52412-6943-D7AD-1607-42952776F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44270" cy="4351338"/>
          </a:xfrm>
        </p:spPr>
        <p:txBody>
          <a:bodyPr/>
          <a:lstStyle>
            <a:lvl1pPr>
              <a:defRPr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7" name="Obraz 6" descr="Obraz zawierający symbol, godło, logo&#10;&#10;Opis wygenerowany automatycznie">
            <a:extLst>
              <a:ext uri="{FF2B5EF4-FFF2-40B4-BE49-F238E27FC236}">
                <a16:creationId xmlns:a16="http://schemas.microsoft.com/office/drawing/2014/main" id="{D68D8F07-373B-091C-8B65-5B7C2CC52A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73913"/>
          <a:stretch/>
        </p:blipFill>
        <p:spPr>
          <a:xfrm>
            <a:off x="898663" y="6281039"/>
            <a:ext cx="434008" cy="51574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16AD137-FE15-93AD-3A58-6D50BB18A4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51750" t="7507" r="3804"/>
          <a:stretch/>
        </p:blipFill>
        <p:spPr>
          <a:xfrm>
            <a:off x="1332671" y="6317919"/>
            <a:ext cx="408085" cy="441986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0A9B0FB7-54C3-A039-C400-2CC15F2AA4F0}"/>
              </a:ext>
            </a:extLst>
          </p:cNvPr>
          <p:cNvSpPr txBox="1"/>
          <p:nvPr userDrawn="1"/>
        </p:nvSpPr>
        <p:spPr>
          <a:xfrm>
            <a:off x="838200" y="6406826"/>
            <a:ext cx="10515599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Główny Inspektorat Weterynarii • ul. Wspólna 30, 00-930 Warszawa • tel. 22 623 17 17 • </a:t>
            </a:r>
            <a:r>
              <a:rPr lang="pl-PL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wet@wetgiw.gov.pl</a:t>
            </a:r>
            <a:endParaRPr lang="pl-PL" sz="1050" dirty="0">
              <a:solidFill>
                <a:schemeClr val="tx1">
                  <a:lumMod val="50000"/>
                  <a:lumOff val="50000"/>
                </a:schemeClr>
              </a:solidFill>
              <a:cs typeface="Calibri" panose="020F050202020403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926330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oz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a 8" descr="Koza kontur">
            <a:extLst>
              <a:ext uri="{FF2B5EF4-FFF2-40B4-BE49-F238E27FC236}">
                <a16:creationId xmlns:a16="http://schemas.microsoft.com/office/drawing/2014/main" id="{AC8C46EE-ADE3-6856-6B1F-9CCC2C2FC6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42834" y="5499542"/>
            <a:ext cx="1221932" cy="1221932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11820E7-C716-B71E-5385-593AA6529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44268" cy="1325563"/>
          </a:xfrm>
        </p:spPr>
        <p:txBody>
          <a:bodyPr/>
          <a:lstStyle>
            <a:lvl1pPr>
              <a:defRPr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F52412-6943-D7AD-1607-42952776F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44270" cy="4351338"/>
          </a:xfrm>
        </p:spPr>
        <p:txBody>
          <a:bodyPr/>
          <a:lstStyle>
            <a:lvl1pPr>
              <a:defRPr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7" name="Obraz 6" descr="Obraz zawierający symbol, godło, logo&#10;&#10;Opis wygenerowany automatycznie">
            <a:extLst>
              <a:ext uri="{FF2B5EF4-FFF2-40B4-BE49-F238E27FC236}">
                <a16:creationId xmlns:a16="http://schemas.microsoft.com/office/drawing/2014/main" id="{D68D8F07-373B-091C-8B65-5B7C2CC52A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73913"/>
          <a:stretch/>
        </p:blipFill>
        <p:spPr>
          <a:xfrm>
            <a:off x="898663" y="6281039"/>
            <a:ext cx="434008" cy="51574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16AD137-FE15-93AD-3A58-6D50BB18A4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51750" t="7507" r="3804"/>
          <a:stretch/>
        </p:blipFill>
        <p:spPr>
          <a:xfrm>
            <a:off x="1332671" y="6317919"/>
            <a:ext cx="408085" cy="441986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27ACBF6C-280A-B6E7-AD6F-67BD19918AFE}"/>
              </a:ext>
            </a:extLst>
          </p:cNvPr>
          <p:cNvSpPr txBox="1"/>
          <p:nvPr userDrawn="1"/>
        </p:nvSpPr>
        <p:spPr>
          <a:xfrm>
            <a:off x="838200" y="6406826"/>
            <a:ext cx="10515599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Główny Inspektorat Weterynarii • ul. Wspólna 30, 00-930 Warszawa • tel. 22 623 17 17 • </a:t>
            </a:r>
            <a:r>
              <a:rPr lang="pl-PL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wet@wetgiw.gov.pl</a:t>
            </a:r>
            <a:endParaRPr lang="pl-PL" sz="1050" dirty="0">
              <a:solidFill>
                <a:schemeClr val="tx1">
                  <a:lumMod val="50000"/>
                  <a:lumOff val="50000"/>
                </a:schemeClr>
              </a:solidFill>
              <a:cs typeface="Calibri" panose="020F050202020403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465278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w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a 8" descr="Owca kontur">
            <a:extLst>
              <a:ext uri="{FF2B5EF4-FFF2-40B4-BE49-F238E27FC236}">
                <a16:creationId xmlns:a16="http://schemas.microsoft.com/office/drawing/2014/main" id="{D61C4B11-F1A2-C4BD-762C-BB029F6C32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42834" y="5498106"/>
            <a:ext cx="1221932" cy="1221932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11820E7-C716-B71E-5385-593AA6529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44268" cy="1325563"/>
          </a:xfrm>
        </p:spPr>
        <p:txBody>
          <a:bodyPr/>
          <a:lstStyle>
            <a:lvl1pPr>
              <a:defRPr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F52412-6943-D7AD-1607-42952776F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44270" cy="4351338"/>
          </a:xfrm>
        </p:spPr>
        <p:txBody>
          <a:bodyPr/>
          <a:lstStyle>
            <a:lvl1pPr>
              <a:defRPr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7" name="Obraz 6" descr="Obraz zawierający symbol, godło, logo&#10;&#10;Opis wygenerowany automatycznie">
            <a:extLst>
              <a:ext uri="{FF2B5EF4-FFF2-40B4-BE49-F238E27FC236}">
                <a16:creationId xmlns:a16="http://schemas.microsoft.com/office/drawing/2014/main" id="{D68D8F07-373B-091C-8B65-5B7C2CC52A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73913"/>
          <a:stretch/>
        </p:blipFill>
        <p:spPr>
          <a:xfrm>
            <a:off x="898663" y="6281039"/>
            <a:ext cx="434008" cy="51574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16AD137-FE15-93AD-3A58-6D50BB18A4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51750" t="7507" r="3804"/>
          <a:stretch/>
        </p:blipFill>
        <p:spPr>
          <a:xfrm>
            <a:off x="1332671" y="6317919"/>
            <a:ext cx="408085" cy="441986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64849451-3B4C-9CA3-789D-D259793A7A5C}"/>
              </a:ext>
            </a:extLst>
          </p:cNvPr>
          <p:cNvSpPr txBox="1"/>
          <p:nvPr userDrawn="1"/>
        </p:nvSpPr>
        <p:spPr>
          <a:xfrm>
            <a:off x="838200" y="6406826"/>
            <a:ext cx="10515599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Główny Inspektorat Weterynarii • ul. Wspólna 30, 00-930 Warszawa • tel. 22 623 17 17 • </a:t>
            </a:r>
            <a:r>
              <a:rPr lang="pl-PL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wet@wetgiw.gov.pl</a:t>
            </a:r>
            <a:endParaRPr lang="pl-PL" sz="1050" dirty="0">
              <a:solidFill>
                <a:schemeClr val="tx1">
                  <a:lumMod val="50000"/>
                  <a:lumOff val="50000"/>
                </a:schemeClr>
              </a:solidFill>
              <a:cs typeface="Calibri" panose="020F050202020403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358916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78520BED-24D6-C077-8E63-293746C2A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FE5F35A-747B-DC24-C59D-EA2577A69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A264B1B-3D8E-B4DA-DBBD-B029B60C05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C8F6E9-3E59-1142-8D4E-36A080E22586}" type="datetimeFigureOut">
              <a:rPr lang="pl-PL" smtClean="0"/>
              <a:t>14.01.2025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FAF9861-BC2E-5136-6CA8-C254FF9511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F12AC8D-117C-726D-E23C-1DC5DC5757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C2BA8B-2A1C-9D45-82E0-FDE474B41B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596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5" r:id="rId10"/>
    <p:sldLayoutId id="2147483669" r:id="rId11"/>
    <p:sldLayoutId id="2147483666" r:id="rId12"/>
    <p:sldLayoutId id="2147483672" r:id="rId13"/>
    <p:sldLayoutId id="2147483676" r:id="rId14"/>
    <p:sldLayoutId id="2147483677" r:id="rId15"/>
    <p:sldLayoutId id="2147483682" r:id="rId16"/>
    <p:sldLayoutId id="2147483662" r:id="rId17"/>
    <p:sldLayoutId id="2147483663" r:id="rId18"/>
    <p:sldLayoutId id="2147483664" r:id="rId19"/>
    <p:sldLayoutId id="2147483670" r:id="rId20"/>
    <p:sldLayoutId id="2147483667" r:id="rId21"/>
    <p:sldLayoutId id="2147483681" r:id="rId22"/>
    <p:sldLayoutId id="2147483673" r:id="rId23"/>
    <p:sldLayoutId id="2147483674" r:id="rId24"/>
    <p:sldLayoutId id="2147483679" r:id="rId25"/>
    <p:sldLayoutId id="2147483680" r:id="rId26"/>
    <p:sldLayoutId id="2147483678" r:id="rId27"/>
    <p:sldLayoutId id="2147483675" r:id="rId28"/>
    <p:sldLayoutId id="2147483668" r:id="rId29"/>
    <p:sldLayoutId id="2147483671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y3fzEgiBRw" TargetMode="External"/><Relationship Id="rId2" Type="http://schemas.openxmlformats.org/officeDocument/2006/relationships/hyperlink" Target="https://eufmdlearning.works/mod/data/view.php?id=472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rBrFxpOAD7k" TargetMode="External"/><Relationship Id="rId4" Type="http://schemas.openxmlformats.org/officeDocument/2006/relationships/hyperlink" Target="https://www.youtube.com/watch?v=eOzG8ksVUs8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EE0AB566-8355-9B8F-6804-711CF91A47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5845" y="2323249"/>
            <a:ext cx="9647490" cy="2387600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Pryszczyca </a:t>
            </a:r>
            <a:br>
              <a:rPr lang="pl-PL" b="1" dirty="0"/>
            </a:br>
            <a:r>
              <a:rPr lang="pl-PL" b="1" dirty="0"/>
              <a:t>(</a:t>
            </a:r>
            <a:r>
              <a:rPr lang="pl-PL" b="1" dirty="0" err="1"/>
              <a:t>Foot</a:t>
            </a:r>
            <a:r>
              <a:rPr lang="pl-PL" b="1" dirty="0"/>
              <a:t> and </a:t>
            </a:r>
            <a:r>
              <a:rPr lang="pl-PL" b="1" dirty="0" err="1"/>
              <a:t>mouth</a:t>
            </a:r>
            <a:r>
              <a:rPr lang="pl-PL" b="1" dirty="0"/>
              <a:t> </a:t>
            </a:r>
            <a:r>
              <a:rPr lang="pl-PL" b="1" dirty="0" err="1"/>
              <a:t>disease</a:t>
            </a:r>
            <a:r>
              <a:rPr lang="pl-PL" b="1" dirty="0"/>
              <a:t>, FMD) </a:t>
            </a:r>
            <a:br>
              <a:rPr lang="pl-PL" dirty="0"/>
            </a:br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52131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B99035-B2CC-0EDC-AAB9-47DD156922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6EE4C4-E159-B87C-235E-15FE5AC56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3192"/>
            <a:ext cx="10729824" cy="1325563"/>
          </a:xfrm>
        </p:spPr>
        <p:txBody>
          <a:bodyPr>
            <a:normAutofit/>
          </a:bodyPr>
          <a:lstStyle/>
          <a:p>
            <a:r>
              <a:rPr lang="pl-PL" sz="3600" b="1" dirty="0"/>
              <a:t>Wrażliwość i przeżywalność wirusa w środowisku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1FD7EB3-5178-B3EA-AEFC-B25525CE3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7875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pl-PL" sz="1900" b="1" dirty="0">
                <a:effectLst/>
                <a:ea typeface="Times New Roman" panose="02020603050405020304" pitchFamily="18" charset="0"/>
              </a:rPr>
              <a:t>Wirus pryszczycy może przetrwać wiele miesięcy w mięsie solonym i peklowanym. Wirus  izolowano z: </a:t>
            </a:r>
            <a:endParaRPr lang="pl-PL" sz="1900" dirty="0">
              <a:effectLst/>
              <a:ea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l-PL" sz="1900" dirty="0">
                <a:effectLst/>
                <a:ea typeface="Times New Roman" panose="02020603050405020304" pitchFamily="18" charset="0"/>
              </a:rPr>
              <a:t>kiełbas – do 56 dni,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900" dirty="0">
                <a:effectLst/>
                <a:ea typeface="Times New Roman" panose="02020603050405020304" pitchFamily="18" charset="0"/>
              </a:rPr>
              <a:t> tłuszczu szynki – do 183 dni,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900" dirty="0">
                <a:effectLst/>
                <a:ea typeface="Times New Roman" panose="02020603050405020304" pitchFamily="18" charset="0"/>
              </a:rPr>
              <a:t> bekonu - do 190 dni,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900" dirty="0">
                <a:ea typeface="Times New Roman" panose="02020603050405020304" pitchFamily="18" charset="0"/>
              </a:rPr>
              <a:t> </a:t>
            </a:r>
            <a:r>
              <a:rPr lang="pl-PL" sz="1900" dirty="0">
                <a:effectLst/>
                <a:ea typeface="Times New Roman" panose="02020603050405020304" pitchFamily="18" charset="0"/>
              </a:rPr>
              <a:t>osłonek jelitowych przetworzonych, pochodzących od doświadczalnie zakażonych owiec,  przechowywanych przez 14 dni w temperaturze  4</a:t>
            </a:r>
            <a:r>
              <a:rPr lang="pl-PL" sz="1900" baseline="30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o</a:t>
            </a:r>
            <a:r>
              <a:rPr lang="pl-PL" sz="1900" dirty="0">
                <a:effectLst/>
                <a:ea typeface="Times New Roman" panose="02020603050405020304" pitchFamily="18" charset="0"/>
              </a:rPr>
              <a:t>C.</a:t>
            </a:r>
          </a:p>
          <a:p>
            <a:r>
              <a:rPr lang="pl-PL" sz="1900" b="1" dirty="0">
                <a:effectLst/>
                <a:ea typeface="Times New Roman" panose="02020603050405020304" pitchFamily="18" charset="0"/>
              </a:rPr>
              <a:t>Wirus pryszczycy zachowuje właściwości zakaźne w produktach mlecznych</a:t>
            </a:r>
            <a:r>
              <a:rPr lang="pl-PL" sz="1900" dirty="0">
                <a:effectLst/>
                <a:ea typeface="Times New Roman" panose="02020603050405020304" pitchFamily="18" charset="0"/>
              </a:rPr>
              <a:t>, przechowywanych w niskich temperaturach: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900" dirty="0">
                <a:effectLst/>
                <a:ea typeface="Times New Roman" panose="02020603050405020304" pitchFamily="18" charset="0"/>
              </a:rPr>
              <a:t>w mleku i maśle – od 14 do 45 dni, w chłodni,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900" dirty="0">
                <a:effectLst/>
                <a:ea typeface="Times New Roman" panose="02020603050405020304" pitchFamily="18" charset="0"/>
              </a:rPr>
              <a:t>w odtłuszczonym mleku w proszku – do 2 lat. </a:t>
            </a:r>
          </a:p>
          <a:p>
            <a:r>
              <a:rPr lang="pl-PL" sz="1900" dirty="0">
                <a:effectLst/>
                <a:ea typeface="Times New Roman" panose="02020603050405020304" pitchFamily="18" charset="0"/>
              </a:rPr>
              <a:t>Pasteryzacja w 72</a:t>
            </a:r>
            <a:r>
              <a:rPr lang="pl-PL" sz="1900" baseline="30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o</a:t>
            </a:r>
            <a:r>
              <a:rPr lang="pl-PL" sz="1900" dirty="0">
                <a:effectLst/>
                <a:ea typeface="Times New Roman" panose="02020603050405020304" pitchFamily="18" charset="0"/>
              </a:rPr>
              <a:t>C przez 15 sekund, a następnie natychmiastowe, gwałtowne schłodzenie do temperatury 4,5</a:t>
            </a:r>
            <a:r>
              <a:rPr lang="pl-PL" sz="1900" baseline="30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o</a:t>
            </a:r>
            <a:r>
              <a:rPr lang="pl-PL" sz="1900" dirty="0">
                <a:effectLst/>
                <a:ea typeface="Times New Roman" panose="02020603050405020304" pitchFamily="18" charset="0"/>
              </a:rPr>
              <a:t>C,  nie eliminuje całkowicie wirusa pryszczycy z mleka.</a:t>
            </a:r>
          </a:p>
          <a:p>
            <a:pPr>
              <a:buFont typeface="Wingdings" panose="05000000000000000000" pitchFamily="2" charset="2"/>
              <a:buChar char="ü"/>
            </a:pPr>
            <a:endParaRPr lang="pl-PL" sz="1900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9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pl-PL" sz="1800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412699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7289B3-9917-5841-1C38-3044F2F4AC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70A4DF-12F0-3097-1A1B-A0FC9794C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975" y="153192"/>
            <a:ext cx="10729824" cy="1325563"/>
          </a:xfrm>
        </p:spPr>
        <p:txBody>
          <a:bodyPr>
            <a:normAutofit/>
          </a:bodyPr>
          <a:lstStyle/>
          <a:p>
            <a:r>
              <a:rPr lang="pl-PL" sz="3600" b="1" dirty="0"/>
              <a:t>Wrażliwość i przeżywalność wirusa w środowisku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257B959-71F5-1C7E-2917-2D12E92A1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994" y="1478755"/>
            <a:ext cx="10846805" cy="4686656"/>
          </a:xfrm>
        </p:spPr>
        <p:txBody>
          <a:bodyPr>
            <a:normAutofit lnSpcReduction="10000"/>
          </a:bodyPr>
          <a:lstStyle/>
          <a:p>
            <a:r>
              <a:rPr lang="pl-PL" sz="2000" b="1" dirty="0">
                <a:effectLst/>
                <a:ea typeface="Times New Roman" panose="02020603050405020304" pitchFamily="18" charset="0"/>
              </a:rPr>
              <a:t>Ponieważ </a:t>
            </a:r>
            <a:r>
              <a:rPr lang="pl-PL" sz="2000" b="1" dirty="0" err="1">
                <a:effectLst/>
                <a:ea typeface="Times New Roman" panose="02020603050405020304" pitchFamily="18" charset="0"/>
              </a:rPr>
              <a:t>wirion</a:t>
            </a:r>
            <a:r>
              <a:rPr lang="pl-PL" sz="2000" b="1" dirty="0">
                <a:effectLst/>
                <a:ea typeface="Times New Roman" panose="02020603050405020304" pitchFamily="18" charset="0"/>
              </a:rPr>
              <a:t> nie posiada otoczki lipidowej, jest wrażliwy na środki dezynfekujące kwasowe jak i zasadowe, a niewrażliwy na rozpuszczalniki organiczne (np. alkohol). </a:t>
            </a:r>
          </a:p>
          <a:p>
            <a:pPr marL="0" indent="0">
              <a:buNone/>
            </a:pPr>
            <a:endParaRPr lang="pl-PL" sz="2000" b="1" dirty="0">
              <a:effectLst/>
              <a:ea typeface="Times New Roman" panose="02020603050405020304" pitchFamily="18" charset="0"/>
            </a:endParaRPr>
          </a:p>
          <a:p>
            <a:r>
              <a:rPr lang="pl-PL" sz="2000" b="1" u="sng" dirty="0">
                <a:ea typeface="Times New Roman" panose="02020603050405020304" pitchFamily="18" charset="0"/>
              </a:rPr>
              <a:t>Skuteczne środki odkażające:</a:t>
            </a:r>
          </a:p>
          <a:p>
            <a:pPr>
              <a:buFontTx/>
              <a:buChar char="-"/>
            </a:pPr>
            <a:r>
              <a:rPr lang="pl-PL" sz="2000" b="1" dirty="0">
                <a:ea typeface="Times New Roman" panose="02020603050405020304" pitchFamily="18" charset="0"/>
              </a:rPr>
              <a:t>węglan sodu (Na</a:t>
            </a:r>
            <a:r>
              <a:rPr lang="pl-PL" sz="2000" b="1" baseline="-25000" dirty="0">
                <a:ea typeface="Times New Roman" panose="02020603050405020304" pitchFamily="18" charset="0"/>
              </a:rPr>
              <a:t>2</a:t>
            </a:r>
            <a:r>
              <a:rPr lang="pl-PL" sz="2000" b="1" dirty="0">
                <a:ea typeface="Times New Roman" panose="02020603050405020304" pitchFamily="18" charset="0"/>
              </a:rPr>
              <a:t>CO</a:t>
            </a:r>
            <a:r>
              <a:rPr lang="pl-PL" sz="2000" b="1" baseline="-25000" dirty="0">
                <a:ea typeface="Times New Roman" panose="02020603050405020304" pitchFamily="18" charset="0"/>
              </a:rPr>
              <a:t>3</a:t>
            </a:r>
            <a:r>
              <a:rPr lang="pl-PL" sz="2000" b="1" dirty="0">
                <a:ea typeface="Times New Roman" panose="02020603050405020304" pitchFamily="18" charset="0"/>
              </a:rPr>
              <a:t>) roztwór 4% </a:t>
            </a:r>
          </a:p>
          <a:p>
            <a:pPr>
              <a:buFontTx/>
              <a:buChar char="-"/>
            </a:pPr>
            <a:r>
              <a:rPr lang="pl-PL" sz="2000" b="1" dirty="0">
                <a:ea typeface="Times New Roman" panose="02020603050405020304" pitchFamily="18" charset="0"/>
              </a:rPr>
              <a:t>kwas octowy (CH</a:t>
            </a:r>
            <a:r>
              <a:rPr lang="pl-PL" sz="2000" b="1" baseline="-25000" dirty="0">
                <a:ea typeface="Times New Roman" panose="02020603050405020304" pitchFamily="18" charset="0"/>
              </a:rPr>
              <a:t>3</a:t>
            </a:r>
            <a:r>
              <a:rPr lang="pl-PL" sz="2000" b="1" dirty="0">
                <a:ea typeface="Times New Roman" panose="02020603050405020304" pitchFamily="18" charset="0"/>
              </a:rPr>
              <a:t>COOH) roztwór 2%</a:t>
            </a:r>
          </a:p>
          <a:p>
            <a:pPr>
              <a:buFontTx/>
              <a:buChar char="-"/>
            </a:pPr>
            <a:r>
              <a:rPr lang="pl-PL" sz="2000" b="1" dirty="0">
                <a:ea typeface="Times New Roman" panose="02020603050405020304" pitchFamily="18" charset="0"/>
              </a:rPr>
              <a:t>podchloryn sodu (</a:t>
            </a:r>
            <a:r>
              <a:rPr lang="pl-PL" sz="2000" b="1" dirty="0" err="1">
                <a:ea typeface="Times New Roman" panose="02020603050405020304" pitchFamily="18" charset="0"/>
              </a:rPr>
              <a:t>NAClO</a:t>
            </a:r>
            <a:r>
              <a:rPr lang="pl-PL" sz="2000" b="1" dirty="0">
                <a:ea typeface="Times New Roman" panose="02020603050405020304" pitchFamily="18" charset="0"/>
              </a:rPr>
              <a:t>) roztwór 3%</a:t>
            </a:r>
          </a:p>
          <a:p>
            <a:pPr>
              <a:buFontTx/>
              <a:buChar char="-"/>
            </a:pPr>
            <a:r>
              <a:rPr lang="pl-PL" sz="2000" b="1" dirty="0" err="1">
                <a:ea typeface="Times New Roman" panose="02020603050405020304" pitchFamily="18" charset="0"/>
              </a:rPr>
              <a:t>peroxymonosiarczan</a:t>
            </a:r>
            <a:r>
              <a:rPr lang="pl-PL" sz="2000" b="1" dirty="0">
                <a:ea typeface="Times New Roman" panose="02020603050405020304" pitchFamily="18" charset="0"/>
              </a:rPr>
              <a:t> potasu </a:t>
            </a:r>
            <a:r>
              <a:rPr lang="pl-PL" sz="2000" dirty="0">
                <a:ea typeface="Times New Roman" panose="02020603050405020304" pitchFamily="18" charset="0"/>
              </a:rPr>
              <a:t>(</a:t>
            </a:r>
            <a:r>
              <a:rPr lang="pl-PL" sz="1400" dirty="0"/>
              <a:t>2KHSO</a:t>
            </a:r>
            <a:r>
              <a:rPr lang="pl-PL" sz="1400" baseline="-25000" dirty="0"/>
              <a:t>5</a:t>
            </a:r>
            <a:r>
              <a:rPr lang="pl-PL" sz="1400" dirty="0"/>
              <a:t> · KHSO</a:t>
            </a:r>
            <a:r>
              <a:rPr lang="pl-PL" sz="1400" baseline="-25000" dirty="0"/>
              <a:t>4</a:t>
            </a:r>
            <a:r>
              <a:rPr lang="pl-PL" sz="1400" dirty="0"/>
              <a:t> · K</a:t>
            </a:r>
            <a:r>
              <a:rPr lang="pl-PL" sz="1400" baseline="-25000" dirty="0"/>
              <a:t>2</a:t>
            </a:r>
            <a:r>
              <a:rPr lang="pl-PL" sz="1400" dirty="0"/>
              <a:t>SO</a:t>
            </a:r>
            <a:r>
              <a:rPr lang="pl-PL" sz="1400" baseline="-25000" dirty="0"/>
              <a:t>4 </a:t>
            </a:r>
            <a:r>
              <a:rPr lang="pl-PL" sz="2000" dirty="0">
                <a:ea typeface="Times New Roman" panose="02020603050405020304" pitchFamily="18" charset="0"/>
              </a:rPr>
              <a:t>) </a:t>
            </a:r>
            <a:r>
              <a:rPr lang="pl-PL" sz="2000" b="1" dirty="0">
                <a:ea typeface="Times New Roman" panose="02020603050405020304" pitchFamily="18" charset="0"/>
              </a:rPr>
              <a:t>roztwór 1%</a:t>
            </a:r>
          </a:p>
          <a:p>
            <a:pPr marL="0" indent="0">
              <a:buNone/>
            </a:pPr>
            <a:endParaRPr lang="pl-PL" sz="2000" b="1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pl-PL" sz="2000" b="1" dirty="0">
                <a:ea typeface="Times New Roman" panose="02020603050405020304" pitchFamily="18" charset="0"/>
              </a:rPr>
              <a:t>Nieskuteczne środki odkażające:</a:t>
            </a:r>
          </a:p>
          <a:p>
            <a:pPr>
              <a:buFontTx/>
              <a:buChar char="-"/>
            </a:pPr>
            <a:r>
              <a:rPr lang="pl-PL" sz="2000" b="1" dirty="0">
                <a:ea typeface="Times New Roman" panose="02020603050405020304" pitchFamily="18" charset="0"/>
              </a:rPr>
              <a:t>ś</a:t>
            </a:r>
            <a:r>
              <a:rPr lang="pl-PL" sz="2000" b="1" dirty="0">
                <a:effectLst/>
                <a:ea typeface="Times New Roman" panose="02020603050405020304" pitchFamily="18" charset="0"/>
              </a:rPr>
              <a:t>rodki </a:t>
            </a:r>
            <a:r>
              <a:rPr lang="pl-PL" sz="2000" b="1" dirty="0" err="1">
                <a:effectLst/>
                <a:ea typeface="Times New Roman" panose="02020603050405020304" pitchFamily="18" charset="0"/>
              </a:rPr>
              <a:t>jodoforowe</a:t>
            </a:r>
            <a:endParaRPr lang="pl-PL" sz="2000" b="1" dirty="0">
              <a:effectLst/>
              <a:ea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pl-PL" sz="2000" b="1" dirty="0">
                <a:ea typeface="Times New Roman" panose="02020603050405020304" pitchFamily="18" charset="0"/>
              </a:rPr>
              <a:t>fenol</a:t>
            </a:r>
          </a:p>
          <a:p>
            <a:pPr>
              <a:buFontTx/>
              <a:buChar char="-"/>
            </a:pPr>
            <a:r>
              <a:rPr lang="pl-PL" sz="2000" b="1" dirty="0">
                <a:effectLst/>
                <a:ea typeface="Times New Roman" panose="02020603050405020304" pitchFamily="18" charset="0"/>
              </a:rPr>
              <a:t>czwartorzędowe związki amoniowe </a:t>
            </a:r>
            <a:r>
              <a:rPr lang="pl-PL" sz="2000" dirty="0"/>
              <a:t>	</a:t>
            </a:r>
            <a:endParaRPr lang="pl-PL" sz="1800" dirty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848636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2A9BD8-920C-7328-6411-EFD4A09B9E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F0052D4-211F-A74E-A205-F222C9072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b="1" dirty="0"/>
              <a:t>Choroba i jej objawy</a:t>
            </a:r>
            <a:endParaRPr lang="pl-PL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95F2AD-D59B-B9AD-A332-EABE939D4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842" y="1690688"/>
            <a:ext cx="10515600" cy="4351338"/>
          </a:xfrm>
        </p:spPr>
        <p:txBody>
          <a:bodyPr>
            <a:normAutofit/>
          </a:bodyPr>
          <a:lstStyle/>
          <a:p>
            <a:r>
              <a:rPr lang="pl-PL" sz="2000" b="1" dirty="0"/>
              <a:t>Objawy kliniczne: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000" dirty="0"/>
              <a:t> pęcherze wypełnione płynem na skórze i błonach śluzowych w jamie ustnej, na racicach, na strzykach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000" dirty="0"/>
              <a:t>kulawizna,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000" dirty="0"/>
              <a:t>intensywny ślinotok,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000" dirty="0"/>
              <a:t> gorączka,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000" dirty="0"/>
              <a:t>apatia, osowiałość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000" dirty="0"/>
              <a:t>u bydła mlecznego znaczący spadek  produkcji mleka. </a:t>
            </a:r>
          </a:p>
          <a:p>
            <a:r>
              <a:rPr lang="pl-PL" sz="2000" dirty="0"/>
              <a:t>Choroba w stadzie może występować w postaci klasycznej z pęcherzami, gorączką i kulawizną lub w postaci łagodnej ze słabo wyrażonymi objawami klinicznymi.</a:t>
            </a:r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360927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C2B3DC-6202-018D-6929-6C06901AA0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2A2B26-53E8-E992-3884-13EFFA6C8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b="1" dirty="0"/>
              <a:t>Choroba i jej objawy</a:t>
            </a:r>
            <a:endParaRPr lang="pl-PL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025C21-ECA5-1D9C-4C73-859298CB0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5553"/>
            <a:ext cx="10515600" cy="4351338"/>
          </a:xfrm>
        </p:spPr>
        <p:txBody>
          <a:bodyPr>
            <a:normAutofit/>
          </a:bodyPr>
          <a:lstStyle/>
          <a:p>
            <a:r>
              <a:rPr lang="pl-PL" sz="2000" b="1" dirty="0"/>
              <a:t>U bydła </a:t>
            </a:r>
            <a:r>
              <a:rPr lang="pl-PL" sz="2000" dirty="0"/>
              <a:t>zwykle objawy są dobrze wyrażone. Pęcherze pojawiają się najczęściej na błonach śluzowych jamy ustnej, języka, policzków, dziąseł, warg i podniebienia. Przed uformowaniem pęcherza pojawia się blednięcie na niewielkim obszarze, pod którymi gromadzi się płyn.</a:t>
            </a:r>
            <a:r>
              <a:rPr lang="pl-PL" sz="2000" dirty="0">
                <a:ea typeface="Times New Roman" panose="02020603050405020304" pitchFamily="18" charset="0"/>
              </a:rPr>
              <a:t> P</a:t>
            </a:r>
            <a:r>
              <a:rPr lang="pl-PL" sz="2000" dirty="0">
                <a:effectLst/>
                <a:ea typeface="Times New Roman" panose="02020603050405020304" pitchFamily="18" charset="0"/>
              </a:rPr>
              <a:t>ęcherze pękają w czasie 24 godzin od uformowania, pozostawiając wrzody powierzchniowe. Może dochodzić do rozdzielania się puszki racicowej wzdłuż koronki racic oraz do zzucia puszki racicowej w ciągu 2-6 tygodni od zakażenia. Zwierzęta ślinią się obficie. </a:t>
            </a:r>
            <a:r>
              <a:rPr lang="pl-PL" sz="2000" dirty="0"/>
              <a:t>Śmiertelność u osobników dorosłych jest zazwyczaj niska lub nie występuje wcale. U cieląt w wyniku zapalenia mięśnia sercowego (</a:t>
            </a:r>
            <a:r>
              <a:rPr lang="pl-PL" sz="2000" dirty="0" err="1"/>
              <a:t>myocarditis</a:t>
            </a:r>
            <a:r>
              <a:rPr lang="pl-PL" sz="2000" dirty="0"/>
              <a:t>)  śmiertelność osiąga około 50%. </a:t>
            </a:r>
          </a:p>
          <a:p>
            <a:pPr marL="0" indent="0">
              <a:buNone/>
            </a:pPr>
            <a:endParaRPr lang="pl-PL" dirty="0"/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B284987E-2DB1-850C-2685-09483E0FC7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269903"/>
              </p:ext>
            </p:extLst>
          </p:nvPr>
        </p:nvGraphicFramePr>
        <p:xfrm>
          <a:off x="1864983" y="3977379"/>
          <a:ext cx="6580927" cy="21872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66643">
                  <a:extLst>
                    <a:ext uri="{9D8B030D-6E8A-4147-A177-3AD203B41FA5}">
                      <a16:colId xmlns:a16="http://schemas.microsoft.com/office/drawing/2014/main" val="2529432066"/>
                    </a:ext>
                  </a:extLst>
                </a:gridCol>
                <a:gridCol w="5014284">
                  <a:extLst>
                    <a:ext uri="{9D8B030D-6E8A-4147-A177-3AD203B41FA5}">
                      <a16:colId xmlns:a16="http://schemas.microsoft.com/office/drawing/2014/main" val="2875930036"/>
                    </a:ext>
                  </a:extLst>
                </a:gridCol>
              </a:tblGrid>
              <a:tr h="267010">
                <a:tc>
                  <a:txBody>
                    <a:bodyPr/>
                    <a:lstStyle/>
                    <a:p>
                      <a:pPr marL="449580" algn="ctr"/>
                      <a:r>
                        <a:rPr lang="pl-PL" sz="1400" b="1" dirty="0">
                          <a:effectLst/>
                        </a:rPr>
                        <a:t>Czas</a:t>
                      </a:r>
                      <a:endParaRPr lang="pl-PL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449580" algn="just"/>
                      <a:r>
                        <a:rPr lang="pl-PL" sz="1400" b="1" dirty="0">
                          <a:effectLst/>
                        </a:rPr>
                        <a:t>Rodzaj zmian</a:t>
                      </a:r>
                      <a:endParaRPr lang="pl-PL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515300187"/>
                  </a:ext>
                </a:extLst>
              </a:tr>
              <a:tr h="399475">
                <a:tc>
                  <a:txBody>
                    <a:bodyPr/>
                    <a:lstStyle/>
                    <a:p>
                      <a:pPr marL="449580" algn="l"/>
                      <a:r>
                        <a:rPr lang="pl-PL" sz="1400" dirty="0">
                          <a:effectLst/>
                        </a:rPr>
                        <a:t>0 – 2 dni</a:t>
                      </a:r>
                      <a:endParaRPr lang="pl-PL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449580" algn="just"/>
                      <a:r>
                        <a:rPr lang="pl-PL" sz="1400">
                          <a:effectLst/>
                        </a:rPr>
                        <a:t>Miejscowe zblednięcie nabłonka, tworzenie się pęcherzyków i pęcherzy.</a:t>
                      </a:r>
                      <a:endParaRPr lang="pl-P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85308904"/>
                  </a:ext>
                </a:extLst>
              </a:tr>
              <a:tr h="399475">
                <a:tc>
                  <a:txBody>
                    <a:bodyPr/>
                    <a:lstStyle/>
                    <a:p>
                      <a:pPr marL="449580" algn="l"/>
                      <a:r>
                        <a:rPr lang="pl-PL" sz="1400" dirty="0">
                          <a:effectLst/>
                        </a:rPr>
                        <a:t>1 - 3 dni</a:t>
                      </a:r>
                      <a:endParaRPr lang="pl-PL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449580" algn="just"/>
                      <a:r>
                        <a:rPr lang="pl-PL" sz="1400" dirty="0">
                          <a:effectLst/>
                        </a:rPr>
                        <a:t>Pęcherze świeżo pęknięte, ze strzępkami nabłonka na krawędzi</a:t>
                      </a:r>
                      <a:endParaRPr lang="pl-PL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702123973"/>
                  </a:ext>
                </a:extLst>
              </a:tr>
              <a:tr h="59921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pl-PL" sz="1400" dirty="0">
                          <a:effectLst/>
                        </a:rPr>
                        <a:t>              3 - 10 dni </a:t>
                      </a:r>
                      <a:endParaRPr lang="pl-PL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449580" algn="just"/>
                      <a:r>
                        <a:rPr lang="pl-PL" sz="1400" dirty="0">
                          <a:effectLst/>
                        </a:rPr>
                        <a:t>Pęknięte pęcherze i wrzody bez nabłonka , regeneracja postępująca od krawędzi, blizny na powierzchni po zagojonych wrzodach.  </a:t>
                      </a:r>
                      <a:endParaRPr lang="pl-PL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110542405"/>
                  </a:ext>
                </a:extLst>
              </a:tr>
              <a:tr h="39947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pl-PL" sz="1400" dirty="0">
                          <a:effectLst/>
                        </a:rPr>
                        <a:t>               &gt; 10 dni</a:t>
                      </a:r>
                      <a:endParaRPr lang="pl-PL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449580" algn="just"/>
                      <a:r>
                        <a:rPr lang="pl-PL" sz="1400" dirty="0">
                          <a:effectLst/>
                        </a:rPr>
                        <a:t>Otwarte rany gdy wrzody są </a:t>
                      </a:r>
                      <a:r>
                        <a:rPr lang="pl-PL" sz="1400" dirty="0" err="1">
                          <a:effectLst/>
                        </a:rPr>
                        <a:t>nadkażone</a:t>
                      </a:r>
                      <a:r>
                        <a:rPr lang="pl-PL" sz="1400" dirty="0">
                          <a:effectLst/>
                        </a:rPr>
                        <a:t>, regeneracja od krawędzi. </a:t>
                      </a:r>
                      <a:endParaRPr lang="pl-PL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870831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76781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7BB705-7390-736A-1451-D1C23589DB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1555CC-B5BB-FDC2-9BF4-0CE462AD7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780" y="79990"/>
            <a:ext cx="10515600" cy="1325563"/>
          </a:xfrm>
        </p:spPr>
        <p:txBody>
          <a:bodyPr/>
          <a:lstStyle/>
          <a:p>
            <a:r>
              <a:rPr lang="pl-PL" sz="4400" b="1" dirty="0"/>
              <a:t>Choroba i jej objawy</a:t>
            </a:r>
            <a:endParaRPr lang="pl-PL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01A6F81-F7ED-F2D9-777D-1A76E705C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5553"/>
            <a:ext cx="10515600" cy="4351338"/>
          </a:xfrm>
        </p:spPr>
        <p:txBody>
          <a:bodyPr>
            <a:normAutofit/>
          </a:bodyPr>
          <a:lstStyle/>
          <a:p>
            <a:r>
              <a:rPr lang="pl-PL" sz="2000" b="1" dirty="0"/>
              <a:t>U bydła </a:t>
            </a:r>
            <a:r>
              <a:rPr lang="pl-PL" sz="2000" dirty="0"/>
              <a:t>zwykle objawy są dobrze wyrażone. </a:t>
            </a: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55E67FF-1C28-8BC2-24DF-BFB506446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9380" y="255038"/>
            <a:ext cx="3891684" cy="322070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45FCF558-2C23-02D9-9C28-E799312A1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327" y="2243902"/>
            <a:ext cx="4170613" cy="3208545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268525B1-4B93-8A83-3035-17C674B301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4373" y="3578942"/>
            <a:ext cx="3429786" cy="274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6733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A486A-71AB-8E63-0D28-A5A9444BB6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B5D0C6-E6E7-A4D5-26D0-D6B8F8CD6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225" y="99654"/>
            <a:ext cx="10515600" cy="1325563"/>
          </a:xfrm>
        </p:spPr>
        <p:txBody>
          <a:bodyPr/>
          <a:lstStyle/>
          <a:p>
            <a:r>
              <a:rPr lang="pl-PL" sz="4400" b="1" dirty="0"/>
              <a:t>Choroba i jej objawy</a:t>
            </a:r>
            <a:endParaRPr lang="pl-PL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821C5FB-C074-980C-C97E-9248664E8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713" y="1425217"/>
            <a:ext cx="10515600" cy="4351338"/>
          </a:xfr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2000" b="1" dirty="0"/>
              <a:t>U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świń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: objawy kliniczne dobrze wyrażone. Kulawizny mogą być  niezauważone, jeśli zakażone zwierzęta przebywają i poruszają się po miękkim podłożu. Pęcherzyki powstają na skórze koronek racic, piętkach i w szparach między racicznych, na tarczy ryjowej. Zakażone świnie poruszają się niechętnie, często pozostają w pozycji leżącej, a zmuszone do ruchu, kuleją i chodzą opierając się na czubkach racic. U ciężarnych loch występują częste ronienia. Wśród prosiąt  ssących śmiertelność jest bardzo wysoka.</a:t>
            </a:r>
          </a:p>
          <a:p>
            <a:endParaRPr lang="pl-PL" sz="2000" b="1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734377F-62FE-6D9C-1065-9B7E33B279B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819"/>
          <a:stretch/>
        </p:blipFill>
        <p:spPr>
          <a:xfrm>
            <a:off x="2753031" y="3136489"/>
            <a:ext cx="5230761" cy="337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4966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4742A9-C102-0721-041A-9D988288DF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98F84B-81CD-44F5-19F8-810CA3468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b="1" dirty="0"/>
              <a:t>Choroba i jej objawy</a:t>
            </a:r>
            <a:endParaRPr lang="pl-PL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51FCE9D-F33B-418D-0E95-DAB2E70D4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842" y="1690688"/>
            <a:ext cx="733191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2000" b="1" dirty="0"/>
          </a:p>
          <a:p>
            <a:r>
              <a:rPr lang="pl-PL" sz="2000" b="1" dirty="0"/>
              <a:t>U owiec i kóz: </a:t>
            </a:r>
            <a:r>
              <a:rPr lang="pl-PL" sz="2000" dirty="0"/>
              <a:t>objawy słabo wyrażone i trudne do uchwycenia, przebieg choroby łagodny. Pęcherzyki tworzą się wokół koronki racicy oraz pomiędzy racicami, w jamie ustnej pęcherzyki małych rozmiarów mogą rozwijać się na języku oraz na dziąsłach, a ich rozwój jest szybki i z tego powodu trudny do uchwycenia. Przy ostrym przebiegu choroby obserwuje się wystąpienie nagłych kulawizn u zwierząt. Zapalnemu racic często towarzyszy wydobywanie się serowatej ropy o nieprzyjemnym zapachu.  Wykrycie zmian chorobowych u owiec wymaga szczegółowego badania klinicznego wszystkich zwierząt w stadzie, w przeciwnym razie może dojść do niezauważenia choroby co spowoduje szerzenie się zakażeń. 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4CBA46C-C1A1-DE05-6019-ECEAEFE72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2260" y="196644"/>
            <a:ext cx="3699739" cy="666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7321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F4861A-2FCC-2B79-644C-474FDF5611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731C8F-298B-A3C0-497B-BB079BC66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b="1" dirty="0"/>
              <a:t>Choroba i jej objawy</a:t>
            </a:r>
            <a:endParaRPr lang="pl-PL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21E17A5-B8FC-033C-4751-586495895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842" y="1690688"/>
            <a:ext cx="10515600" cy="4621622"/>
          </a:xfrm>
        </p:spPr>
        <p:txBody>
          <a:bodyPr>
            <a:normAutofit lnSpcReduction="10000"/>
          </a:bodyPr>
          <a:lstStyle/>
          <a:p>
            <a:r>
              <a:rPr lang="pl-PL" sz="1800" b="1" dirty="0"/>
              <a:t>Lokalizacja zmian: </a:t>
            </a:r>
            <a:r>
              <a:rPr lang="pl-PL" sz="1800" dirty="0"/>
              <a:t>pęcherz pryszczycowy pierwotny zlokalizowany jest w zależności od drogi  wniknięcia wirusa. Jeżeli zakażenie nastąpi przez: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800" dirty="0"/>
              <a:t>jamę ustną: pierwotny pęcherz pryszczycowy zazwyczaj będzie znajdował się na języku,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800" dirty="0"/>
              <a:t>kończyny: pierwotny pęcherz pryszczycowy będzie się znajdował w </a:t>
            </a:r>
            <a:r>
              <a:rPr lang="pl-PL" sz="1800" dirty="0" err="1"/>
              <a:t>szparzemiędzyracicznej</a:t>
            </a:r>
            <a:r>
              <a:rPr lang="pl-PL" sz="1800" dirty="0"/>
              <a:t>  lub na koronce racicy,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800" dirty="0"/>
              <a:t>gruczoł mlekowy, np. podczas dojenia: pierwotny pęcherz pryszczycowy będzie  znajdował się na strzykach,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800" dirty="0"/>
              <a:t>drogi oddechowe: pierwotny pęcherz  nie będzie dostrzegalny, ale wystąpi uogólniony proces chorobowy.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Aby nie pominąć szczegółów, dochodzenie należy prowadzić w określonej kolejności: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Calibri" panose="020F050202020403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l-PL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badanie należy rozpocząć od zwierzęcia, z powodu którego hodowca wezwał lekarza weterynarii</a:t>
            </a:r>
            <a:r>
              <a:rPr lang="pl-PL" sz="1800" dirty="0">
                <a:solidFill>
                  <a:prstClr val="black"/>
                </a:solidFill>
              </a:rPr>
              <a:t>, zbadać okolice jamy ustnej, kończyny, wymiona.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Odnotować umiejscowienie pęcherzy całych lub pękniętych, wrzody powierzchniowe i głębokie, zmiany chorobowe bliznowate lub zanikające,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zwierzęta będące w kontakcie zbadać w taki sam sposób,</a:t>
            </a:r>
            <a:r>
              <a:rPr lang="pl-PL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l-PL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na zakończenie zbadać resztę zwierząt w gospodarstwie, zwłaszcza inne gatunki podatne. </a:t>
            </a:r>
            <a:endParaRPr lang="pl-PL" sz="1800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470508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4D9226-655E-C810-F7F6-73B3AF7561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DA196B6-E30C-4FD3-6EAE-5D789C3CB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574"/>
            <a:ext cx="10515600" cy="1325563"/>
          </a:xfrm>
        </p:spPr>
        <p:txBody>
          <a:bodyPr>
            <a:normAutofit/>
          </a:bodyPr>
          <a:lstStyle/>
          <a:p>
            <a:r>
              <a:rPr lang="pl-PL" sz="4000" b="1" dirty="0"/>
              <a:t>Postępowanie w przypadku podejrzenia FMD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29DC630-C486-7C13-0F42-17A82BD0E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8137"/>
            <a:ext cx="10306616" cy="4621622"/>
          </a:xfrm>
        </p:spPr>
        <p:txBody>
          <a:bodyPr>
            <a:normAutofit lnSpcReduction="10000"/>
          </a:bodyPr>
          <a:lstStyle/>
          <a:p>
            <a:r>
              <a:rPr lang="pl-PL" sz="1800" b="1" dirty="0"/>
              <a:t>Choroba kategorii A+D+E wg rozporządzenia 2018/1882 podlegająca obowiązkowi zwalczania </a:t>
            </a:r>
          </a:p>
          <a:p>
            <a:pPr marL="0" indent="0">
              <a:buNone/>
            </a:pPr>
            <a:r>
              <a:rPr lang="pl-PL" sz="1800" b="1" dirty="0"/>
              <a:t>W przypadku podejrzenia wystąpienia choroby, w tym w szczególności:</a:t>
            </a:r>
          </a:p>
          <a:p>
            <a:pPr marL="0" indent="0">
              <a:buNone/>
            </a:pPr>
            <a:r>
              <a:rPr lang="pl-PL" sz="1800" b="1" dirty="0">
                <a:solidFill>
                  <a:srgbClr val="FF0000"/>
                </a:solidFill>
              </a:rPr>
              <a:t>poronienia u bydła, świń, owiec i kóz, zmian o charakterze krost, pęcherzy, nadżerek lub wybroczyn na skórze i błonach śluzowych zwierząt kopytnych, ślinotoku, kulawizn, zwiększonej śmiertelności</a:t>
            </a:r>
            <a:endParaRPr lang="pl-PL" sz="18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sz="1800" b="1" dirty="0"/>
              <a:t>należy niezwłocznie </a:t>
            </a:r>
            <a:r>
              <a:rPr lang="pl-PL" sz="1800" b="1" dirty="0">
                <a:solidFill>
                  <a:srgbClr val="FF0000"/>
                </a:solidFill>
              </a:rPr>
              <a:t>zawiadomić powiatowego lekarza weterynarii </a:t>
            </a:r>
            <a:r>
              <a:rPr lang="pl-PL" sz="1800" b="1" dirty="0"/>
              <a:t>albo najbliższy podmiot świadczący usługi z zakresu medycyny weterynaryjnej, albo wójta (burmistrza, prezydenta miasta),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800" b="1" dirty="0"/>
              <a:t>pozostawić zwierzęta w miejscu ich przebywania,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800" b="1" dirty="0"/>
              <a:t>uniemożliwić osobom postronnym dostępu do pomieszczeń lub miejsc, w których znajdują się zwierzęta podejrzane o zakażenie,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800" b="1" dirty="0"/>
              <a:t>wstrzymać się od wywożenia produktów pochodzenia zwierzęcego, zwłok zwierzęcych, pasz, wody, ściółki, nawozów naturalnych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800" b="1" dirty="0"/>
              <a:t>Udzielać Inspekcji Weterynaryjnej wszelkich wyjaśnień, które mogą mieć znaczenie dla wykrycia choroby i źródeł zakażenia oraz zapobiegania jej szerzeniu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537318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BD4F0E-3AEB-445A-6F3A-41415BEF6D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B5E3C8B-5354-A549-0E60-6F9D8FE14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574"/>
            <a:ext cx="10515600" cy="1325563"/>
          </a:xfrm>
        </p:spPr>
        <p:txBody>
          <a:bodyPr>
            <a:normAutofit/>
          </a:bodyPr>
          <a:lstStyle/>
          <a:p>
            <a:r>
              <a:rPr lang="pl-PL" sz="4000" b="1" dirty="0"/>
              <a:t>Ochrona stad przed zakażeniem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9EB08C3-9529-A5BB-29B5-B2C57ADC3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154" y="1219907"/>
            <a:ext cx="10610662" cy="4621622"/>
          </a:xfrm>
        </p:spPr>
        <p:txBody>
          <a:bodyPr>
            <a:normAutofit/>
          </a:bodyPr>
          <a:lstStyle/>
          <a:p>
            <a:r>
              <a:rPr lang="pl-PL" sz="2000" b="1" dirty="0"/>
              <a:t>Zwierzęta wprowadzane do stad muszą pochodzić z wiadomego źródła </a:t>
            </a:r>
          </a:p>
          <a:p>
            <a:r>
              <a:rPr lang="pl-PL" sz="2000" b="1" dirty="0"/>
              <a:t>Zwierzęta muszą być oznakowane </a:t>
            </a:r>
          </a:p>
          <a:p>
            <a:r>
              <a:rPr lang="pl-PL" sz="2000" b="1" dirty="0"/>
              <a:t>W przypadku zakupu zwierząt z innych państw, musza być zaopatrzone w świadectwo zdrowia potwierdzające ich pochodzenie i status zdrowotny (w przypadku świń także w obrocie krajowym)</a:t>
            </a:r>
          </a:p>
          <a:p>
            <a:r>
              <a:rPr lang="pl-PL" sz="2000" b="1" dirty="0"/>
              <a:t>Stosowanie paszy i ściółki pochodzących z wiadomego źródła </a:t>
            </a:r>
          </a:p>
          <a:p>
            <a:r>
              <a:rPr lang="pl-PL" sz="2000" b="1" dirty="0"/>
              <a:t>Zapewnienie czystości i higieny w gospodarstwie  </a:t>
            </a:r>
          </a:p>
          <a:p>
            <a:r>
              <a:rPr lang="pl-PL" sz="2000" b="1" dirty="0"/>
              <a:t>Nieużywanie narzędzi i sprzętów z innych gospodarstw </a:t>
            </a:r>
          </a:p>
          <a:p>
            <a:r>
              <a:rPr lang="pl-PL" sz="2000" b="1" dirty="0"/>
              <a:t>Stosowanie środków dezynfekcyjnych o </a:t>
            </a:r>
            <a:r>
              <a:rPr lang="pl-PL" sz="2000" b="1" dirty="0" err="1"/>
              <a:t>pH</a:t>
            </a:r>
            <a:r>
              <a:rPr lang="pl-PL" sz="2000" b="1" dirty="0"/>
              <a:t> kwaśnym poniżej 6 lub zasadowym powyżej 9 </a:t>
            </a:r>
          </a:p>
          <a:p>
            <a:pPr marL="0" indent="0">
              <a:buNone/>
              <a:defRPr/>
            </a:pPr>
            <a:r>
              <a:rPr lang="pl-PL" sz="3200" b="1" dirty="0">
                <a:solidFill>
                  <a:srgbClr val="FF0000"/>
                </a:solidFill>
              </a:rPr>
              <a:t>Zapewnienie wysokiego poziomu bezpieczeństwa biologicznego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3AAFF08-A995-D124-BA90-0E13E59CE9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309"/>
          <a:stretch/>
        </p:blipFill>
        <p:spPr>
          <a:xfrm>
            <a:off x="8799968" y="5047675"/>
            <a:ext cx="1942327" cy="178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5092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967E03-996E-49E0-B53E-7D4E039C3E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CC8FE22-AFB7-922F-B895-59CD31176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b="1" dirty="0"/>
              <a:t>Sytuacja epidemiologiczna  </a:t>
            </a:r>
            <a:endParaRPr lang="pl-PL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E33800A-E37A-5AFE-9281-C86F52B26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842" y="1690688"/>
            <a:ext cx="10515600" cy="4351338"/>
          </a:xfrm>
        </p:spPr>
        <p:txBody>
          <a:bodyPr>
            <a:normAutofit/>
          </a:bodyPr>
          <a:lstStyle/>
          <a:p>
            <a:r>
              <a:rPr lang="pl-PL" sz="2400" dirty="0"/>
              <a:t>W Polsce ostatnie ognisko pryszczycy stwierdzono w 1971 roku.</a:t>
            </a:r>
          </a:p>
          <a:p>
            <a:r>
              <a:rPr lang="pl-PL" sz="2400" dirty="0"/>
              <a:t>Choroba występuje endemicznie na Bliskim Wschodzie w krajach Azji i Afryki. </a:t>
            </a:r>
          </a:p>
          <a:p>
            <a:r>
              <a:rPr lang="pl-PL" sz="2400" dirty="0"/>
              <a:t>Zakażenia w Europie występowały we Włoszech (1993), w Grecji (1994), Wielkiej Brytanii (2001 i 2007), Irlandii, Francji, Holandii (2001). </a:t>
            </a:r>
          </a:p>
          <a:p>
            <a:r>
              <a:rPr lang="pl-PL" sz="2400" dirty="0"/>
              <a:t>W 2011 roku stwierdzono ogniska pryszczycy u zwierząt wolno żyjących oraz  gospodarskich w Bułgarii. </a:t>
            </a:r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862483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6C60EC-36E6-07C8-C7A8-4ABC3025E2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9EC30E7-DAB7-5832-270E-7538B7219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b="1" dirty="0"/>
              <a:t>Badania laboratoryjne </a:t>
            </a:r>
            <a:endParaRPr lang="pl-PL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7E64BA-1F3B-73DA-E5BA-0CC4B6D1F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842" y="1690688"/>
            <a:ext cx="10515600" cy="4621622"/>
          </a:xfrm>
        </p:spPr>
        <p:txBody>
          <a:bodyPr>
            <a:normAutofit/>
          </a:bodyPr>
          <a:lstStyle/>
          <a:p>
            <a:r>
              <a:rPr lang="pl-PL" sz="1800" b="1" dirty="0"/>
              <a:t>Badania laboratoryjne w kierunku pryszczycy wykonuje </a:t>
            </a:r>
            <a:r>
              <a:rPr lang="pl-PL" sz="1800" b="1" u="sng" dirty="0"/>
              <a:t>Zakład Pryszczycy w Zduńskiej Woli.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Pobieranie próbek do badań: 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Calibri" panose="020F050202020403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l-PL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nabłonek z nieuszkodzonych lub świeżo pękniętych pęcherzy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l-PL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płynna zawartość pęcherzy pobrana strzykawką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l-PL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pełna krew do badań wirusologicznych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l-PL" sz="1800" dirty="0">
                <a:solidFill>
                  <a:srgbClr val="000000"/>
                </a:solidFill>
                <a:ea typeface="Times New Roman" panose="02020603050405020304" pitchFamily="18" charset="0"/>
              </a:rPr>
              <a:t>surowica do badań serologicznych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l-PL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mleko od bydła w okresie laktacji,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l-PL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nasienie od rozpłodników,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pl-PL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od zwierząt padłych: próbki tkanek, w tym węzłów chłonnych, nerki, śledziony, serca, tarczycy, nadnerczy , 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pl-PL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śluz z jamy gardłowej z widocznymi fragmentami tkanki nabłonkowej, bez śladów krwi i treści pokarmowej (</a:t>
            </a:r>
            <a:r>
              <a:rPr lang="pl-PL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probang</a:t>
            </a:r>
            <a:r>
              <a:rPr lang="pl-PL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pl-PL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sample</a:t>
            </a:r>
            <a:r>
              <a:rPr lang="pl-PL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); od bydła owiec i kóz, gdy zachodzi podejrzenie nosicielstwa wirusa pryszczycy,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069738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816474-C414-7358-8E21-0CC8891BA2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18B10C0-337B-F55A-A676-F15BA6ACF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b="1" dirty="0"/>
              <a:t>Diagnostyka różnicowa</a:t>
            </a:r>
            <a:endParaRPr lang="pl-PL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6365F17-4D8A-1BD4-D06D-D59D13939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842" y="1690688"/>
            <a:ext cx="10515600" cy="4621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b="1" dirty="0"/>
              <a:t>W związku z objawami klinicznymi:</a:t>
            </a:r>
          </a:p>
          <a:p>
            <a:r>
              <a:rPr lang="pl-PL" sz="1800" b="1" dirty="0"/>
              <a:t>Choroba pęcherzykowa świń (SVD)</a:t>
            </a:r>
          </a:p>
          <a:p>
            <a:r>
              <a:rPr lang="pl-PL" sz="1800" b="1" dirty="0"/>
              <a:t>Wysypka pęcherzykowa świń</a:t>
            </a:r>
          </a:p>
          <a:p>
            <a:r>
              <a:rPr lang="pl-PL" sz="1800" b="1" dirty="0"/>
              <a:t>Pęcherzykowe zapalenie jamy ustnej</a:t>
            </a:r>
          </a:p>
          <a:p>
            <a:pPr marL="0" indent="0">
              <a:buNone/>
            </a:pPr>
            <a:endParaRPr lang="pl-PL" sz="1800" b="1" dirty="0"/>
          </a:p>
          <a:p>
            <a:pPr marL="0" indent="0">
              <a:buNone/>
            </a:pPr>
            <a:r>
              <a:rPr lang="pl-PL" sz="1800" b="1" dirty="0"/>
              <a:t>Inne choroby z podobnymi objawami: </a:t>
            </a:r>
          </a:p>
          <a:p>
            <a:r>
              <a:rPr lang="pl-PL" sz="1800" b="1" dirty="0"/>
              <a:t>BVD/MD </a:t>
            </a:r>
          </a:p>
          <a:p>
            <a:r>
              <a:rPr lang="pl-PL" sz="1800" b="1" dirty="0"/>
              <a:t>IBR- IPV</a:t>
            </a:r>
          </a:p>
          <a:p>
            <a:r>
              <a:rPr lang="pl-PL" sz="1800" b="1" dirty="0"/>
              <a:t>Choroba niebieskiego języka (BT)</a:t>
            </a:r>
          </a:p>
          <a:p>
            <a:r>
              <a:rPr lang="pl-PL" sz="1800" b="1" dirty="0"/>
              <a:t>Krwotoczna gorączka zwierzyny płowej (EHD)</a:t>
            </a:r>
          </a:p>
          <a:p>
            <a:r>
              <a:rPr lang="pl-PL" sz="1800" b="1" dirty="0"/>
              <a:t>Przypadki nie związane z zakażeniami patogenami, jak np. oparzenia chemiczne lub urazy.  </a:t>
            </a:r>
          </a:p>
          <a:p>
            <a:endParaRPr lang="pl-PL" sz="1800" b="1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299091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BAA1EB-E896-0D70-E23D-20FE0A6F82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23995A-8337-9F8E-41FE-301482686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b="1" dirty="0"/>
              <a:t>Materiały pomocnicze – </a:t>
            </a:r>
            <a:r>
              <a:rPr lang="pl-PL" b="1" dirty="0"/>
              <a:t>Eu FMD </a:t>
            </a:r>
            <a:r>
              <a:rPr lang="pl-PL" sz="4400" b="1" dirty="0"/>
              <a:t> </a:t>
            </a:r>
            <a:endParaRPr lang="pl-PL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5584C0C-1701-A347-D5F5-4E84DEE34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842" y="1690688"/>
            <a:ext cx="10515600" cy="4621622"/>
          </a:xfrm>
        </p:spPr>
        <p:txBody>
          <a:bodyPr>
            <a:normAutofit/>
          </a:bodyPr>
          <a:lstStyle/>
          <a:p>
            <a:r>
              <a:rPr lang="pl-PL" sz="18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Literatura:</a:t>
            </a:r>
          </a:p>
          <a:p>
            <a:pPr marL="0" indent="0">
              <a:buNone/>
            </a:pPr>
            <a:r>
              <a:rPr lang="pl-PL" sz="1800" b="1" dirty="0">
                <a:solidFill>
                  <a:srgbClr val="F491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https://eufmdlearning.works/mod/data/view.php?id=472</a:t>
            </a:r>
            <a:r>
              <a:rPr lang="pl-PL" sz="1800" b="1" dirty="0"/>
              <a:t> </a:t>
            </a:r>
          </a:p>
          <a:p>
            <a:pPr marL="0" indent="0">
              <a:buNone/>
            </a:pPr>
            <a:endParaRPr lang="pl-PL" sz="1800" b="1" dirty="0"/>
          </a:p>
          <a:p>
            <a:pPr marL="0" indent="0">
              <a:buNone/>
            </a:pPr>
            <a:r>
              <a:rPr lang="pl-PL" sz="1800" b="1" dirty="0"/>
              <a:t>Filmy Eu FMD:</a:t>
            </a:r>
          </a:p>
          <a:p>
            <a:r>
              <a:rPr lang="pl-PL" sz="1800" b="1" dirty="0"/>
              <a:t>Objawy, </a:t>
            </a:r>
            <a:r>
              <a:rPr lang="pl-PL" sz="1800" b="1" dirty="0" err="1"/>
              <a:t>próbkobranie</a:t>
            </a:r>
            <a:r>
              <a:rPr lang="pl-PL" sz="1800" b="1" dirty="0"/>
              <a:t>, diagnostyka: </a:t>
            </a:r>
          </a:p>
          <a:p>
            <a:pPr marL="0" indent="0">
              <a:buNone/>
            </a:pPr>
            <a:r>
              <a:rPr lang="pl-PL" sz="1800" b="1" dirty="0">
                <a:hlinkClick r:id="rId3"/>
              </a:rPr>
              <a:t>https://www.youtube.com/watch?v=My3fzEgiBRw</a:t>
            </a:r>
            <a:endParaRPr lang="pl-PL" sz="1800" b="1" dirty="0"/>
          </a:p>
          <a:p>
            <a:pPr marL="0" indent="0">
              <a:buNone/>
            </a:pPr>
            <a:endParaRPr lang="pl-PL" sz="1800" b="1" dirty="0"/>
          </a:p>
          <a:p>
            <a:r>
              <a:rPr lang="pl-PL" sz="1800" b="1" dirty="0"/>
              <a:t>Badanie kliniczne: </a:t>
            </a:r>
          </a:p>
          <a:p>
            <a:pPr marL="0" indent="0">
              <a:buNone/>
            </a:pPr>
            <a:r>
              <a:rPr lang="pl-PL" sz="1800" b="1" dirty="0">
                <a:hlinkClick r:id="rId4"/>
              </a:rPr>
              <a:t>https://www.youtube.com/watch?v=eOzG8ksVUs8</a:t>
            </a:r>
            <a:endParaRPr lang="pl-PL" sz="1800" b="1" dirty="0"/>
          </a:p>
          <a:p>
            <a:pPr marL="0" indent="0">
              <a:buNone/>
            </a:pPr>
            <a:endParaRPr lang="pl-PL" sz="1800" b="1" dirty="0"/>
          </a:p>
          <a:p>
            <a:r>
              <a:rPr lang="pl-PL" sz="1800" b="1" dirty="0" err="1"/>
              <a:t>Probang</a:t>
            </a:r>
            <a:r>
              <a:rPr lang="pl-PL" sz="1800" b="1" dirty="0"/>
              <a:t> </a:t>
            </a:r>
            <a:r>
              <a:rPr lang="pl-PL" sz="1800" b="1" dirty="0" err="1"/>
              <a:t>sample</a:t>
            </a:r>
            <a:r>
              <a:rPr lang="pl-PL" sz="1800" b="1" dirty="0"/>
              <a:t> – </a:t>
            </a:r>
            <a:r>
              <a:rPr lang="pl-PL" sz="1800" b="1" dirty="0" err="1"/>
              <a:t>próbkobranie</a:t>
            </a:r>
            <a:r>
              <a:rPr lang="pl-PL" sz="1800" b="1" dirty="0"/>
              <a:t>: </a:t>
            </a:r>
          </a:p>
          <a:p>
            <a:pPr marL="0" indent="0">
              <a:buNone/>
            </a:pPr>
            <a:r>
              <a:rPr lang="pl-PL" sz="1800" b="1" dirty="0">
                <a:hlinkClick r:id="rId5"/>
              </a:rPr>
              <a:t>https://www.youtube.com/watch?v=rBrFxpOAD7k</a:t>
            </a:r>
            <a:endParaRPr lang="pl-PL" sz="1800" b="1" dirty="0"/>
          </a:p>
          <a:p>
            <a:pPr marL="0" indent="0">
              <a:buNone/>
            </a:pPr>
            <a:endParaRPr lang="pl-PL" sz="1800" b="1" dirty="0">
              <a:hlinkClick r:id="rId3"/>
            </a:endParaRPr>
          </a:p>
          <a:p>
            <a:pPr marL="0" indent="0">
              <a:buNone/>
            </a:pPr>
            <a:endParaRPr lang="pl-PL" sz="1800" b="1" dirty="0"/>
          </a:p>
          <a:p>
            <a:endParaRPr lang="pl-PL" sz="1800" b="1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272562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DB3435-9EAC-D472-E868-5695339EB2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9B1FAE-1A7F-61EC-0F1D-227B6A33F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550" y="2252920"/>
            <a:ext cx="10810592" cy="829932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Dziękuję za uwagę   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00E57F21-E00A-4565-5660-388B3260F8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8395" y="3217846"/>
            <a:ext cx="2886075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3619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0D0FD3-04E5-C27A-6274-FADBECDA7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198D8DF-3C7C-9639-E07D-824596DDC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258" y="365125"/>
            <a:ext cx="10515600" cy="1325563"/>
          </a:xfrm>
        </p:spPr>
        <p:txBody>
          <a:bodyPr/>
          <a:lstStyle/>
          <a:p>
            <a:r>
              <a:rPr lang="pl-PL" sz="4400" b="1" dirty="0"/>
              <a:t>Sytuacja epidemiologiczna  </a:t>
            </a:r>
            <a:endParaRPr lang="pl-PL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EE97108-BAE2-57E2-C8C6-B68F041D3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258" y="1621759"/>
            <a:ext cx="7263093" cy="4351338"/>
          </a:xfrm>
        </p:spPr>
        <p:txBody>
          <a:bodyPr>
            <a:normAutofit fontScale="92500" lnSpcReduction="20000"/>
          </a:bodyPr>
          <a:lstStyle/>
          <a:p>
            <a:r>
              <a:rPr lang="pl-PL" sz="2000" b="1" dirty="0"/>
              <a:t>10 stycznia 2025 r. FMD potwierdzono w Niemczech</a:t>
            </a:r>
            <a:r>
              <a:rPr lang="pl-PL" sz="2000" dirty="0"/>
              <a:t>, u 3 wołów domowych (</a:t>
            </a:r>
            <a:r>
              <a:rPr lang="pl-PL" sz="2000" dirty="0" err="1"/>
              <a:t>water</a:t>
            </a:r>
            <a:r>
              <a:rPr lang="pl-PL" sz="2000" dirty="0"/>
              <a:t> Buffalo; </a:t>
            </a:r>
            <a:r>
              <a:rPr lang="pl-PL" sz="2000" dirty="0" err="1"/>
              <a:t>Bubalus</a:t>
            </a:r>
            <a:r>
              <a:rPr lang="pl-PL" sz="2000" dirty="0"/>
              <a:t> </a:t>
            </a:r>
            <a:r>
              <a:rPr lang="pl-PL" sz="2000" dirty="0" err="1"/>
              <a:t>bubalis</a:t>
            </a:r>
            <a:r>
              <a:rPr lang="pl-PL" sz="2000" dirty="0"/>
              <a:t>) utrzymywanych w niewielkim gospodarstwie, utrzymującym łącznie 14 bawołów, zlokalizowanym w pobliżu Berlina (federal </a:t>
            </a:r>
            <a:r>
              <a:rPr lang="pl-PL" sz="2000" dirty="0" err="1"/>
              <a:t>state</a:t>
            </a:r>
            <a:r>
              <a:rPr lang="pl-PL" sz="2000" dirty="0"/>
              <a:t> Brandenburg/  </a:t>
            </a:r>
            <a:r>
              <a:rPr lang="pl-PL" sz="2000" dirty="0" err="1"/>
              <a:t>district</a:t>
            </a:r>
            <a:r>
              <a:rPr lang="pl-PL" sz="2000" dirty="0"/>
              <a:t> </a:t>
            </a:r>
            <a:r>
              <a:rPr lang="pl-PL" sz="2000" dirty="0" err="1"/>
              <a:t>Markisch-Oderland</a:t>
            </a:r>
            <a:r>
              <a:rPr lang="pl-PL" sz="2000" dirty="0"/>
              <a:t>/  </a:t>
            </a:r>
            <a:r>
              <a:rPr lang="pl-PL" sz="2000" dirty="0" err="1"/>
              <a:t>Hoppegarten</a:t>
            </a:r>
            <a:r>
              <a:rPr lang="pl-PL" sz="2000" dirty="0"/>
              <a:t>). </a:t>
            </a:r>
          </a:p>
          <a:p>
            <a:r>
              <a:rPr lang="pl-PL" sz="2000" dirty="0"/>
              <a:t>Próbki do badań laboratoryjnych pobrano 9 stycznia. Zwierzęta zakażone padły. Wstępne podejrzenie choroby niebieskiego języka (BT) zostało wykluczone. Metodą RT-PCR wykryto obecność materiału genetycznego wirusa pryszczycy. </a:t>
            </a:r>
          </a:p>
          <a:p>
            <a:r>
              <a:rPr lang="pl-PL" sz="2000" dirty="0"/>
              <a:t>Nie było przemieszczeń zwierząt ani produktów z i do gospodarstwa. Pozostałe zwierzęta w gospodarstwie zostały uśmiercone. Wokół ogniska w promieniu 3 i 10 km wyznaczono obszar zapowietrzony i zagrożony. </a:t>
            </a:r>
          </a:p>
          <a:p>
            <a:r>
              <a:rPr lang="pl-PL" sz="2000" dirty="0"/>
              <a:t>Zabito zwierzęta wrażliwe w promieniu 1 km od ogniska.</a:t>
            </a:r>
          </a:p>
          <a:p>
            <a:r>
              <a:rPr lang="pl-PL" sz="2000" dirty="0"/>
              <a:t>Od 11.01.2025 wprowadzono 72-godzinny zakaz przemieszczeń zwierząt, obornika i padłych zwierząt z i do gospodarstw w całej Brandenburgii.</a:t>
            </a:r>
          </a:p>
          <a:p>
            <a:pPr>
              <a:buFontTx/>
              <a:buChar char="-"/>
            </a:pPr>
            <a:endParaRPr lang="pl-PL" sz="1800" dirty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04B77FA-F4FF-4750-1D45-3FFDB2261F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8749"/>
          <a:stretch/>
        </p:blipFill>
        <p:spPr>
          <a:xfrm>
            <a:off x="7767705" y="1120878"/>
            <a:ext cx="4301105" cy="510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7377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888755-9E8E-32E6-CF90-79A969261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3192"/>
            <a:ext cx="10515600" cy="1325563"/>
          </a:xfrm>
        </p:spPr>
        <p:txBody>
          <a:bodyPr/>
          <a:lstStyle/>
          <a:p>
            <a:r>
              <a:rPr lang="pl-PL" sz="4400" b="1" dirty="0"/>
              <a:t>Choroba i jej przyczyny</a:t>
            </a:r>
            <a:endParaRPr lang="pl-PL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B583CF8-5F7C-A9E3-E96F-1D7868DE6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78755"/>
            <a:ext cx="10515600" cy="4351338"/>
          </a:xfrm>
        </p:spPr>
        <p:txBody>
          <a:bodyPr>
            <a:normAutofit/>
          </a:bodyPr>
          <a:lstStyle/>
          <a:p>
            <a:r>
              <a:rPr lang="pl-PL" sz="2000" dirty="0"/>
              <a:t>Zakaźna i zaraźliwa wirusowa choroba </a:t>
            </a:r>
            <a:r>
              <a:rPr lang="pl-PL" sz="2000" b="1" dirty="0"/>
              <a:t>zwierząt parzystokopytnych domowych</a:t>
            </a:r>
            <a:r>
              <a:rPr lang="pl-PL" sz="2000" dirty="0"/>
              <a:t> (w tym bydła, owiec, kóz, świń) </a:t>
            </a:r>
            <a:r>
              <a:rPr lang="pl-PL" sz="2000" b="1" dirty="0"/>
              <a:t>i dzikich</a:t>
            </a:r>
            <a:r>
              <a:rPr lang="pl-PL" sz="2000" dirty="0"/>
              <a:t>. </a:t>
            </a:r>
          </a:p>
          <a:p>
            <a:r>
              <a:rPr lang="pl-PL" sz="2000" b="1" dirty="0"/>
              <a:t>Czynnik etiologiczny: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000" dirty="0"/>
              <a:t> wirus z rodziny </a:t>
            </a:r>
            <a:r>
              <a:rPr lang="pl-PL" sz="2000" dirty="0" err="1"/>
              <a:t>Picornaviridae</a:t>
            </a:r>
            <a:r>
              <a:rPr lang="pl-PL" sz="2000" dirty="0"/>
              <a:t>, rodzaj: </a:t>
            </a:r>
            <a:r>
              <a:rPr lang="pl-PL" sz="2000" dirty="0" err="1"/>
              <a:t>Apthovirus</a:t>
            </a:r>
            <a:endParaRPr lang="pl-PL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pl-PL" sz="2000" dirty="0"/>
              <a:t>znanych jest siedem </a:t>
            </a:r>
            <a:r>
              <a:rPr lang="pl-PL" sz="2000" dirty="0" err="1"/>
              <a:t>serotypów</a:t>
            </a:r>
            <a:r>
              <a:rPr lang="pl-PL" sz="2000" dirty="0"/>
              <a:t> wirusa: A, C, O, Asia 1, SAT 1, SAT 2, SAT 3</a:t>
            </a:r>
          </a:p>
          <a:p>
            <a:r>
              <a:rPr lang="pl-PL" sz="2000" b="1" dirty="0"/>
              <a:t>Okres inkubacji: </a:t>
            </a:r>
            <a:r>
              <a:rPr lang="pl-PL" sz="2000" dirty="0"/>
              <a:t>minimum 2 dni, maksymalnie 14 dni, najczęściej od 3 do 8 dni. Zakażone zwierzęta już w okresie inkubacji wydalają wirusa zanim  pojawią się u nich objawy kliniczne choroby. </a:t>
            </a:r>
          </a:p>
          <a:p>
            <a:r>
              <a:rPr lang="pl-PL" sz="2000" dirty="0"/>
              <a:t>Wirus jest obecny we wszystkich wydalinach i wydzielinach. Wirus  wydzielany jest  ze śliną, wydychanym powietrzem i moczem już na 24 do 48 godzin przed powstaniem pęcherzy pryszczycowych.</a:t>
            </a:r>
          </a:p>
          <a:p>
            <a:endParaRPr lang="pl-PL" sz="2000" dirty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6BFEEE4-8C77-0135-0BB9-367606278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7690" y="4925670"/>
            <a:ext cx="2850586" cy="193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3997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A8589E-2238-71C1-0013-D0F78360AF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F5B12E4-F4BD-0661-5DA0-3B8FEE220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3192"/>
            <a:ext cx="10515600" cy="1325563"/>
          </a:xfrm>
        </p:spPr>
        <p:txBody>
          <a:bodyPr>
            <a:normAutofit/>
          </a:bodyPr>
          <a:lstStyle/>
          <a:p>
            <a:r>
              <a:rPr lang="pl-PL" b="1" dirty="0"/>
              <a:t>Choroba i jej przyczyny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14B28A3-7970-5231-468B-5BE80B59A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373" y="1223116"/>
            <a:ext cx="10515600" cy="5000703"/>
          </a:xfrm>
        </p:spPr>
        <p:txBody>
          <a:bodyPr>
            <a:normAutofit fontScale="92500" lnSpcReduction="10000"/>
          </a:bodyPr>
          <a:lstStyle/>
          <a:p>
            <a:r>
              <a:rPr lang="pl-PL" b="1" dirty="0"/>
              <a:t>Zakażone zwierzęta wydalają wirusa w dużych ilościach przede wszystkim z: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400" dirty="0"/>
              <a:t>płynem surowiczym z pęcherzy oraz z nabłonkiem  ścian pęcherzy, 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400" dirty="0"/>
              <a:t>śliną, moczem, kałem, nasieniem, wodami płodowymi,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400" dirty="0"/>
              <a:t>wydychanym  powietrzem: ze względu na wysoce zakaźny charakter choroby, możliwość rozprzestrzenia się drogą </a:t>
            </a:r>
            <a:r>
              <a:rPr lang="pl-PL" sz="2400" dirty="0" err="1"/>
              <a:t>aerogenną</a:t>
            </a:r>
            <a:r>
              <a:rPr lang="pl-PL" sz="2400" dirty="0"/>
              <a:t> wraz z aerozolem zakażonym wirusem</a:t>
            </a:r>
          </a:p>
          <a:p>
            <a:r>
              <a:rPr lang="pl-PL" b="1" dirty="0"/>
              <a:t>Źródłem zakażenia może być także: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400" dirty="0"/>
              <a:t>droga pokarmową  w wyniku skarmiania skażonej karmy,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400" dirty="0"/>
              <a:t>przemieszczanie się zakażonych zwierząt lub wszelkich produktów  pochodzących od takich zwierząt, zakażonego sprzętu, pojazdów, ludzi.</a:t>
            </a:r>
          </a:p>
          <a:p>
            <a:r>
              <a:rPr lang="pl-PL" sz="2400" b="1" dirty="0"/>
              <a:t>Owady, </a:t>
            </a:r>
            <a:r>
              <a:rPr lang="pl-PL" sz="2400" dirty="0"/>
              <a:t>jako biologiczne wektory </a:t>
            </a:r>
            <a:r>
              <a:rPr lang="pl-PL" sz="2400" b="1" dirty="0"/>
              <a:t>nie mają znaczenia </a:t>
            </a:r>
            <a:r>
              <a:rPr lang="pl-PL" sz="2400" dirty="0"/>
              <a:t>w rozprzestrzenianiu się pryszczycy. </a:t>
            </a:r>
            <a:endParaRPr lang="pl-PL" sz="2000" dirty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344923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D619E5-BE7C-574F-FFA9-0C80E1438C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909ECB-8457-6249-5AA1-96CBE75C5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3192"/>
            <a:ext cx="10515600" cy="1325563"/>
          </a:xfrm>
        </p:spPr>
        <p:txBody>
          <a:bodyPr>
            <a:normAutofit/>
          </a:bodyPr>
          <a:lstStyle/>
          <a:p>
            <a:r>
              <a:rPr lang="pl-PL" sz="4800" b="1" dirty="0"/>
              <a:t>Choroba i jej przyczyny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A7CEFDD-29DF-22B4-F2BE-0D53D8FFA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373" y="1223116"/>
            <a:ext cx="10515600" cy="5000703"/>
          </a:xfrm>
        </p:spPr>
        <p:txBody>
          <a:bodyPr>
            <a:normAutofit/>
          </a:bodyPr>
          <a:lstStyle/>
          <a:p>
            <a:r>
              <a:rPr lang="pl-PL" sz="2000" dirty="0">
                <a:effectLst/>
                <a:ea typeface="Times New Roman" panose="02020603050405020304" pitchFamily="18" charset="0"/>
              </a:rPr>
              <a:t>Wrażliwe zwierzęta gatunków podatnych przebywające  razem ze zwierzętami u których choroba występuje w fazie klinicznej szybko ulegają zakażeniu. Rozwój choroby oraz wystąpienie  objawów  klinicznych można zaobserwować u nich już w czasie 3-5 dni. </a:t>
            </a:r>
          </a:p>
          <a:p>
            <a:r>
              <a:rPr lang="pl-PL" sz="2000" dirty="0">
                <a:effectLst/>
                <a:ea typeface="Times New Roman" panose="02020603050405020304" pitchFamily="18" charset="0"/>
              </a:rPr>
              <a:t>Wirus wnika do komórki i namnaża się głównie w błonach śluzowych gardła i części podniebienia miękkiego, a następnie rozprzestrzenia się  wraz z krwią do miejsc  predylekcyjnych gdzie tworzą się pęcherze wtórne. Wirus namnaża się w warstwie kolczystej naskórka, powoduje to lizę komórek gromadzenie się płynów wewnątrzkomórkowych i poza komórkowych, a w efekcie końcowym  tworzą się  zmiany pęcherzowe</a:t>
            </a:r>
            <a:r>
              <a:rPr lang="pl-PL" sz="2000" b="1" dirty="0">
                <a:effectLst/>
                <a:ea typeface="Times New Roman" panose="02020603050405020304" pitchFamily="18" charset="0"/>
              </a:rPr>
              <a:t>.</a:t>
            </a:r>
            <a:endParaRPr lang="pl-PL" sz="2000" dirty="0">
              <a:effectLst/>
              <a:ea typeface="Times New Roman" panose="02020603050405020304" pitchFamily="18" charset="0"/>
            </a:endParaRPr>
          </a:p>
          <a:p>
            <a:r>
              <a:rPr lang="pl-PL" sz="2000" dirty="0">
                <a:effectLst/>
                <a:ea typeface="Times New Roman" panose="02020603050405020304" pitchFamily="18" charset="0"/>
              </a:rPr>
              <a:t>Zakażenie u przeżuwaczy najczęściej następuje przez układ oddechowy, wirusem rozproszonym w powietrzu w postaci zakaźnego aerozolu. Wnikanie wirusa do organizmu zwierząt oraz  ich zakażanie jest ułatwione przez występujące  uszkodzenia skóry i błon śluzowych - otarcia, pęknięcia skóry kończyn i racic, jamy ustnej, pyska, nosa i wymion.</a:t>
            </a:r>
          </a:p>
          <a:p>
            <a:r>
              <a:rPr lang="pl-PL" sz="2000" dirty="0">
                <a:effectLst/>
                <a:ea typeface="Times New Roman" panose="02020603050405020304" pitchFamily="18" charset="0"/>
              </a:rPr>
              <a:t>Przeżuwacze są  mniej wrażliwe na zakażenie przez przewód pokarmowym niż świnie, a do zakażenia drogą pokarmową konieczne są większe ilości wirusa. </a:t>
            </a:r>
            <a:endParaRPr lang="pl-PL" sz="2000" b="1" dirty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713582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DDA0E8-A945-E331-F45A-60711C8841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0E5CAA-D73C-DE41-0F7D-F2AB054AA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3192"/>
            <a:ext cx="10515600" cy="1325563"/>
          </a:xfrm>
        </p:spPr>
        <p:txBody>
          <a:bodyPr>
            <a:normAutofit/>
          </a:bodyPr>
          <a:lstStyle/>
          <a:p>
            <a:r>
              <a:rPr lang="pl-PL" sz="4000" b="1" dirty="0"/>
              <a:t>Choroba i jej przyczyny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14186AB-BA57-7BD1-709B-D31AE1563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373" y="1223116"/>
            <a:ext cx="10515600" cy="5000703"/>
          </a:xfrm>
        </p:spPr>
        <p:txBody>
          <a:bodyPr>
            <a:normAutofit/>
          </a:bodyPr>
          <a:lstStyle/>
          <a:p>
            <a:r>
              <a:rPr lang="pl-PL" sz="2000" b="1" dirty="0">
                <a:ea typeface="Times New Roman" panose="02020603050405020304" pitchFamily="18" charset="0"/>
              </a:rPr>
              <a:t>Transmisja wirusa z wiatrem: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800" dirty="0"/>
              <a:t>Przenoszenie się choroby z wiatrem nad lądem odbywa się najczęściej na odległość do 10 kilometrów.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800" dirty="0"/>
              <a:t>Istnieje ryzyko transmisji wirusa z wiatrem i zakażenia zwierząt oddalonych od ogniska, pomiędzy którymi nie doszło do bezpośredniego kontaktu.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800" dirty="0"/>
              <a:t>Po uwolnieniu zakażonych aerozoli do atmosfery, tworzy się „ strumień”, który ulega rozpraszaniu przez wiatr w kierunku poziomym i pionowym. Aby wystarczająco duże ilości wirusa utrzymywały się blisko powierzchni, rozpraszanie pionowe musi być ograniczone. Jednakże, w sprzyjających  warunkach atmosferycznych, masy zakażonego powietrza mogą unosić się pionowo, przebywać znaczne odległości, a następnie  powracać do poziomu gruntu.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800" dirty="0"/>
              <a:t>Świnie przez drogi  oddechowe  wydalają  duże ilości wirusa wraz z powietrzem, bydło natomiast  jest bardzo wrażliwe na zakażenie tą drogą, aspirując zakażony aerozol. Dlatego często występującym  sposobem rozprzestrzeniania choroby, jest przenoszenie się wirusa z trzody chlewnej na bydło drogą </a:t>
            </a:r>
            <a:r>
              <a:rPr lang="pl-PL" sz="1800" dirty="0" err="1"/>
              <a:t>aerogenną</a:t>
            </a:r>
            <a:r>
              <a:rPr lang="pl-PL" sz="1800" dirty="0"/>
              <a:t>. </a:t>
            </a:r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78779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8B9CCF-B6D4-DBA8-292D-B4F0431C12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2A9BEC-1204-C112-FA22-87E272832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3191"/>
            <a:ext cx="10729824" cy="1325563"/>
          </a:xfrm>
        </p:spPr>
        <p:txBody>
          <a:bodyPr>
            <a:normAutofit/>
          </a:bodyPr>
          <a:lstStyle/>
          <a:p>
            <a:r>
              <a:rPr lang="pl-PL" sz="3600" b="1" dirty="0"/>
              <a:t>Wrażliwość i przeżywalność wirusa w środowisku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7CEFD0-1ABE-3CFA-7DED-7BDFDB31E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78754"/>
            <a:ext cx="10515600" cy="5042815"/>
          </a:xfrm>
        </p:spPr>
        <p:txBody>
          <a:bodyPr>
            <a:normAutofit/>
          </a:bodyPr>
          <a:lstStyle/>
          <a:p>
            <a:r>
              <a:rPr lang="pl-PL" sz="2000" dirty="0">
                <a:effectLst/>
                <a:ea typeface="Times New Roman" panose="02020603050405020304" pitchFamily="18" charset="0"/>
              </a:rPr>
              <a:t>Wirus jest szczególnie wrażliwy na </a:t>
            </a:r>
            <a:r>
              <a:rPr lang="pl-PL" sz="2000" dirty="0" err="1">
                <a:effectLst/>
                <a:ea typeface="Times New Roman" panose="02020603050405020304" pitchFamily="18" charset="0"/>
              </a:rPr>
              <a:t>pH</a:t>
            </a:r>
            <a:r>
              <a:rPr lang="pl-PL" sz="2000" dirty="0">
                <a:effectLst/>
                <a:ea typeface="Times New Roman" panose="02020603050405020304" pitchFamily="18" charset="0"/>
              </a:rPr>
              <a:t> kwaśne poniżej 6.0 i zasadowe powyżej </a:t>
            </a:r>
            <a:r>
              <a:rPr lang="pl-PL" sz="2000" dirty="0">
                <a:ea typeface="Times New Roman" panose="02020603050405020304" pitchFamily="18" charset="0"/>
              </a:rPr>
              <a:t>9</a:t>
            </a:r>
            <a:r>
              <a:rPr lang="pl-PL" sz="2000" dirty="0">
                <a:effectLst/>
                <a:ea typeface="Times New Roman" panose="02020603050405020304" pitchFamily="18" charset="0"/>
              </a:rPr>
              <a:t>.0</a:t>
            </a:r>
          </a:p>
          <a:p>
            <a:r>
              <a:rPr lang="pl-PL" sz="2000" dirty="0">
                <a:effectLst/>
                <a:ea typeface="Times New Roman" panose="02020603050405020304" pitchFamily="18" charset="0"/>
              </a:rPr>
              <a:t>Wykazuje względnie  wysoką oporność na czynniki fizyczne i chemiczne w zależności od </a:t>
            </a:r>
            <a:r>
              <a:rPr lang="pl-PL" sz="2000" dirty="0" err="1">
                <a:effectLst/>
                <a:ea typeface="Times New Roman" panose="02020603050405020304" pitchFamily="18" charset="0"/>
              </a:rPr>
              <a:t>pH</a:t>
            </a:r>
            <a:r>
              <a:rPr lang="pl-PL" sz="2000" dirty="0">
                <a:effectLst/>
                <a:ea typeface="Times New Roman" panose="02020603050405020304" pitchFamily="18" charset="0"/>
              </a:rPr>
              <a:t>, wilgotności i temperatury, a także od szczepu wirusa.</a:t>
            </a:r>
          </a:p>
          <a:p>
            <a:r>
              <a:rPr lang="pl-PL" sz="2000" dirty="0">
                <a:effectLst/>
                <a:ea typeface="Times New Roman" panose="02020603050405020304" pitchFamily="18" charset="0"/>
              </a:rPr>
              <a:t>Wirus zachowuje zjadliwość przez długi czas w temperaturze już 4</a:t>
            </a:r>
            <a:r>
              <a:rPr lang="pl-PL" sz="2000" baseline="30000" dirty="0">
                <a:effectLst/>
                <a:ea typeface="Times New Roman" panose="02020603050405020304" pitchFamily="18" charset="0"/>
              </a:rPr>
              <a:t>0 </a:t>
            </a:r>
            <a:r>
              <a:rPr lang="pl-PL" sz="2000" dirty="0">
                <a:effectLst/>
                <a:ea typeface="Times New Roman" panose="02020603050405020304" pitchFamily="18" charset="0"/>
              </a:rPr>
              <a:t>C i w </a:t>
            </a:r>
            <a:r>
              <a:rPr lang="pl-PL" sz="2000" dirty="0" err="1">
                <a:effectLst/>
                <a:ea typeface="Times New Roman" panose="02020603050405020304" pitchFamily="18" charset="0"/>
              </a:rPr>
              <a:t>pH</a:t>
            </a:r>
            <a:r>
              <a:rPr lang="pl-PL" sz="2000" dirty="0">
                <a:effectLst/>
                <a:ea typeface="Times New Roman" panose="02020603050405020304" pitchFamily="18" charset="0"/>
              </a:rPr>
              <a:t>  obojętnym. Niskie  temperatury poniżej 0</a:t>
            </a:r>
            <a:r>
              <a:rPr lang="pl-PL" sz="2000" baseline="30000" dirty="0">
                <a:effectLst/>
                <a:ea typeface="Times New Roman" panose="02020603050405020304" pitchFamily="18" charset="0"/>
              </a:rPr>
              <a:t>0</a:t>
            </a:r>
            <a:r>
              <a:rPr lang="pl-PL" sz="2000" dirty="0">
                <a:effectLst/>
                <a:ea typeface="Times New Roman" panose="02020603050405020304" pitchFamily="18" charset="0"/>
              </a:rPr>
              <a:t> C konserwują wirus pryszczycy. </a:t>
            </a:r>
            <a:r>
              <a:rPr lang="pl-PL" sz="2000" dirty="0">
                <a:ea typeface="Times New Roman" panose="02020603050405020304" pitchFamily="18" charset="0"/>
              </a:rPr>
              <a:t>W</a:t>
            </a:r>
            <a:r>
              <a:rPr lang="pl-PL" sz="2000" dirty="0">
                <a:effectLst/>
                <a:ea typeface="Times New Roman" panose="02020603050405020304" pitchFamily="18" charset="0"/>
              </a:rPr>
              <a:t> miejscach zaciemnionych, w wysokiej wilgotności i niskiej temperaturze wirus zachowuje długo zjadliwość.</a:t>
            </a:r>
          </a:p>
          <a:p>
            <a:r>
              <a:rPr lang="pl-PL" sz="2000" dirty="0"/>
              <a:t>W kwaśnym mleku ginie po 24 godzinach, w mięśniach zwierząt po uboju w których </a:t>
            </a:r>
            <a:r>
              <a:rPr lang="pl-PL" sz="2000" dirty="0" err="1"/>
              <a:t>pH</a:t>
            </a:r>
            <a:r>
              <a:rPr lang="pl-PL" sz="2000" dirty="0"/>
              <a:t> obniżyło się poniżej 6, po 1 – 2 dniach. Jeśli tusze  zostaną  szybko schłodzone lub zamrożone zanim </a:t>
            </a:r>
            <a:r>
              <a:rPr lang="pl-PL" sz="2000" dirty="0" err="1"/>
              <a:t>pH</a:t>
            </a:r>
            <a:r>
              <a:rPr lang="pl-PL" sz="2000" dirty="0"/>
              <a:t> ulegnie obniżeniu, wirus może w nich przetrwać przez kilka tygodni lub nawet miesięcy w mięśniach, węzłach chłonnych i szpiku kostnym. </a:t>
            </a:r>
          </a:p>
          <a:p>
            <a:r>
              <a:rPr lang="pl-PL" sz="2000" dirty="0"/>
              <a:t>Większość szczepów wirusa poddana działaniu temperatury 56</a:t>
            </a:r>
            <a:r>
              <a:rPr lang="pl-PL" sz="2000" baseline="30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o</a:t>
            </a:r>
            <a:r>
              <a:rPr lang="pl-PL" sz="2000" dirty="0"/>
              <a:t>C przez  30 minut ulega inaktywacji. </a:t>
            </a:r>
          </a:p>
          <a:p>
            <a:pPr marL="0" indent="0">
              <a:buNone/>
            </a:pPr>
            <a:r>
              <a:rPr lang="pl-PL" sz="2000" dirty="0"/>
              <a:t>	</a:t>
            </a:r>
            <a:endParaRPr lang="pl-PL" sz="1800" dirty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186486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F4F5C0-515F-A2F7-1EFE-37AD7956C2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FFD8C90-CEFD-92F8-6E72-4133E358D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3192"/>
            <a:ext cx="10729824" cy="1325563"/>
          </a:xfrm>
        </p:spPr>
        <p:txBody>
          <a:bodyPr>
            <a:normAutofit/>
          </a:bodyPr>
          <a:lstStyle/>
          <a:p>
            <a:r>
              <a:rPr lang="pl-PL" sz="3600" b="1" dirty="0"/>
              <a:t>Wrażliwość i przeżywalność wirusa w środowisku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947C5E-8B92-426D-DD72-15313780B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78755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pl-PL" sz="1900" b="1" dirty="0">
                <a:effectLst/>
                <a:ea typeface="Times New Roman" panose="02020603050405020304" pitchFamily="18" charset="0"/>
              </a:rPr>
              <a:t>W środowisku wirus może przetrwać w przybliżeniu: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900" dirty="0">
                <a:effectLst/>
                <a:ea typeface="Times New Roman" panose="02020603050405020304" pitchFamily="18" charset="0"/>
              </a:rPr>
              <a:t> 50 dni w wodzie,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900" dirty="0">
                <a:effectLst/>
                <a:ea typeface="Times New Roman" panose="02020603050405020304" pitchFamily="18" charset="0"/>
              </a:rPr>
              <a:t> 74 dni na pastwisku w temperaturze 8–18</a:t>
            </a:r>
            <a:r>
              <a:rPr lang="pl-PL" sz="1900" baseline="30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o</a:t>
            </a:r>
            <a:r>
              <a:rPr lang="pl-PL" sz="1900" dirty="0">
                <a:effectLst/>
                <a:ea typeface="Times New Roman" panose="02020603050405020304" pitchFamily="18" charset="0"/>
              </a:rPr>
              <a:t>C i wysokiej względnej wilgotności,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900" dirty="0">
                <a:ea typeface="Times New Roman" panose="02020603050405020304" pitchFamily="18" charset="0"/>
              </a:rPr>
              <a:t> </a:t>
            </a:r>
            <a:r>
              <a:rPr lang="pl-PL" sz="1900" dirty="0">
                <a:effectLst/>
                <a:ea typeface="Times New Roman" panose="02020603050405020304" pitchFamily="18" charset="0"/>
              </a:rPr>
              <a:t>26-200 dni w glebie, na workach, sianie lub słomie, w zależności od warunków składowania i warunków klimatycznych,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900" dirty="0">
                <a:ea typeface="Times New Roman" panose="02020603050405020304" pitchFamily="18" charset="0"/>
              </a:rPr>
              <a:t> </a:t>
            </a:r>
            <a:r>
              <a:rPr lang="pl-PL" sz="1900" dirty="0">
                <a:effectLst/>
                <a:ea typeface="Times New Roman" panose="02020603050405020304" pitchFamily="18" charset="0"/>
              </a:rPr>
              <a:t>35 dni na kartonie, drewnie lub metalu zanieczyszczonych skażoną surowicą, krwią lub tkanką,</a:t>
            </a:r>
          </a:p>
          <a:p>
            <a:r>
              <a:rPr lang="pl-PL" sz="1900" b="1" dirty="0">
                <a:effectLst/>
                <a:ea typeface="Times New Roman" panose="02020603050405020304" pitchFamily="18" charset="0"/>
              </a:rPr>
              <a:t>W okresie letnim wirus może zachować zjadliwość przez kilkanaście dni w glebie, ściekach lub w odchodach. W zimie okres ten wydłuża się do tygodni lub nawet miesięcy. </a:t>
            </a:r>
            <a:r>
              <a:rPr lang="pl-PL" sz="1900" dirty="0">
                <a:effectLst/>
                <a:ea typeface="Times New Roman" panose="02020603050405020304" pitchFamily="18" charset="0"/>
              </a:rPr>
              <a:t>W glebie, oborniku oraz wysuszonych wydzielinach i wydalinach zwierząt, słomie, sierści i skórze wirus może pozostawać w pełni zjadliwy przez kilka tygodni a nawet dłużej. </a:t>
            </a:r>
          </a:p>
          <a:p>
            <a:r>
              <a:rPr lang="pl-PL" sz="1900" dirty="0">
                <a:effectLst/>
                <a:ea typeface="Times New Roman" panose="02020603050405020304" pitchFamily="18" charset="0"/>
              </a:rPr>
              <a:t>Wirus znajdujący się w płynach tkankowych lub krwi wyschniętej na różnych materiałach, przechowywanych wewnątrz pomieszczeń w temperaturze pokojowej może pozostawać zakaźny: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900" dirty="0">
                <a:effectLst/>
                <a:ea typeface="Times New Roman" panose="02020603050405020304" pitchFamily="18" charset="0"/>
              </a:rPr>
              <a:t> 2 tygodnie na wełnie,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900" dirty="0">
                <a:effectLst/>
                <a:ea typeface="Times New Roman" panose="02020603050405020304" pitchFamily="18" charset="0"/>
              </a:rPr>
              <a:t>4 tygodnie na sierści krów,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900" dirty="0">
                <a:effectLst/>
                <a:ea typeface="Times New Roman" panose="02020603050405020304" pitchFamily="18" charset="0"/>
              </a:rPr>
              <a:t>11 - 13 tygodni butach. </a:t>
            </a:r>
          </a:p>
          <a:p>
            <a:pPr marL="0" indent="0">
              <a:buNone/>
            </a:pPr>
            <a:endParaRPr lang="pl-PL" sz="19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pl-PL" sz="1800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02116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Niebieski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809</TotalTime>
  <Words>2428</Words>
  <Application>Microsoft Office PowerPoint</Application>
  <PresentationFormat>Panoramiczny</PresentationFormat>
  <Paragraphs>185</Paragraphs>
  <Slides>23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30" baseType="lpstr">
      <vt:lpstr>Aptos</vt:lpstr>
      <vt:lpstr>Aptos Display</vt:lpstr>
      <vt:lpstr>Arial</vt:lpstr>
      <vt:lpstr>Calibri</vt:lpstr>
      <vt:lpstr>Times New Roman</vt:lpstr>
      <vt:lpstr>Wingdings</vt:lpstr>
      <vt:lpstr>Motyw pakietu Office</vt:lpstr>
      <vt:lpstr>Pryszczyca  (Foot and mouth disease, FMD)   </vt:lpstr>
      <vt:lpstr>Sytuacja epidemiologiczna  </vt:lpstr>
      <vt:lpstr>Sytuacja epidemiologiczna  </vt:lpstr>
      <vt:lpstr>Choroba i jej przyczyny</vt:lpstr>
      <vt:lpstr>Choroba i jej przyczyny</vt:lpstr>
      <vt:lpstr>Choroba i jej przyczyny</vt:lpstr>
      <vt:lpstr>Choroba i jej przyczyny</vt:lpstr>
      <vt:lpstr>Wrażliwość i przeżywalność wirusa w środowisku </vt:lpstr>
      <vt:lpstr>Wrażliwość i przeżywalność wirusa w środowisku </vt:lpstr>
      <vt:lpstr>Wrażliwość i przeżywalność wirusa w środowisku </vt:lpstr>
      <vt:lpstr>Wrażliwość i przeżywalność wirusa w środowisku </vt:lpstr>
      <vt:lpstr>Choroba i jej objawy</vt:lpstr>
      <vt:lpstr>Choroba i jej objawy</vt:lpstr>
      <vt:lpstr>Choroba i jej objawy</vt:lpstr>
      <vt:lpstr>Choroba i jej objawy</vt:lpstr>
      <vt:lpstr>Choroba i jej objawy</vt:lpstr>
      <vt:lpstr>Choroba i jej objawy</vt:lpstr>
      <vt:lpstr>Postępowanie w przypadku podejrzenia FMD</vt:lpstr>
      <vt:lpstr>Ochrona stad przed zakażeniem </vt:lpstr>
      <vt:lpstr>Badania laboratoryjne </vt:lpstr>
      <vt:lpstr>Diagnostyka różnicowa</vt:lpstr>
      <vt:lpstr>Materiały pomocnicze – Eu FMD  </vt:lpstr>
      <vt:lpstr>Dziękuję za uwagę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Arkadiusz Biernacki</dc:creator>
  <cp:lastModifiedBy>Ewa Frączek</cp:lastModifiedBy>
  <cp:revision>61</cp:revision>
  <cp:lastPrinted>2025-01-13T15:02:21Z</cp:lastPrinted>
  <dcterms:created xsi:type="dcterms:W3CDTF">2024-02-18T13:57:28Z</dcterms:created>
  <dcterms:modified xsi:type="dcterms:W3CDTF">2025-01-14T06:16:31Z</dcterms:modified>
</cp:coreProperties>
</file>